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462" r:id="rId5"/>
    <p:sldId id="1463" r:id="rId6"/>
    <p:sldId id="1464" r:id="rId7"/>
    <p:sldId id="1465" r:id="rId8"/>
    <p:sldId id="1466" r:id="rId9"/>
    <p:sldId id="1467" r:id="rId10"/>
    <p:sldId id="1468" r:id="rId11"/>
    <p:sldId id="1469" r:id="rId12"/>
    <p:sldId id="1470" r:id="rId13"/>
    <p:sldId id="1471" r:id="rId14"/>
    <p:sldId id="1472" r:id="rId15"/>
    <p:sldId id="1473" r:id="rId16"/>
    <p:sldId id="1474" r:id="rId17"/>
    <p:sldId id="1475" r:id="rId18"/>
    <p:sldId id="1476" r:id="rId19"/>
    <p:sldId id="1477" r:id="rId20"/>
    <p:sldId id="1478" r:id="rId21"/>
    <p:sldId id="1479" r:id="rId22"/>
    <p:sldId id="1480" r:id="rId23"/>
    <p:sldId id="1481" r:id="rId24"/>
    <p:sldId id="1482" r:id="rId25"/>
    <p:sldId id="1483" r:id="rId26"/>
    <p:sldId id="1484" r:id="rId27"/>
    <p:sldId id="1485" r:id="rId28"/>
    <p:sldId id="1486" r:id="rId29"/>
    <p:sldId id="1487" r:id="rId30"/>
    <p:sldId id="1488" r:id="rId31"/>
    <p:sldId id="1489" r:id="rId32"/>
    <p:sldId id="1490" r:id="rId33"/>
    <p:sldId id="1491" r:id="rId34"/>
    <p:sldId id="1492" r:id="rId35"/>
    <p:sldId id="1493" r:id="rId36"/>
    <p:sldId id="1494" r:id="rId37"/>
    <p:sldId id="1495" r:id="rId38"/>
    <p:sldId id="1496" r:id="rId39"/>
    <p:sldId id="1326"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99ADD0"/>
    <a:srgbClr val="00BCF2"/>
    <a:srgbClr val="FF8C00"/>
    <a:srgbClr val="FFB900"/>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91390" autoAdjust="0"/>
  </p:normalViewPr>
  <p:slideViewPr>
    <p:cSldViewPr snapToGrid="0">
      <p:cViewPr varScale="1">
        <p:scale>
          <a:sx n="81" d="100"/>
          <a:sy n="81" d="100"/>
        </p:scale>
        <p:origin x="259" y="53"/>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Office 365 </a:t>
            </a:r>
            <a:r>
              <a:rPr lang="en-US" dirty="0" err="1" smtClean="0">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DD60BC-B184-4276-96C3-961ED2E9ABFD}" type="datetime8">
              <a:rPr lang="en-US" smtClean="0">
                <a:latin typeface="Segoe UI" pitchFamily="34" charset="0"/>
              </a:rPr>
              <a:t>1/20/2016 1:49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Office 365 </a:t>
            </a:r>
            <a:r>
              <a:rPr lang="en-US" dirty="0" err="1" smtClean="0"/>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3788ACD-FA0A-4229-8C6A-6873659B491C}" type="datetime8">
              <a:rPr lang="en-US" smtClean="0"/>
              <a:t>1/20/2016 1:49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96C6E-C525-490A-A3FE-381CCAF34DEB}"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26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15</a:t>
            </a:fld>
            <a:endParaRPr lang="en-US" dirty="0"/>
          </a:p>
        </p:txBody>
      </p:sp>
    </p:spTree>
    <p:extLst>
      <p:ext uri="{BB962C8B-B14F-4D97-AF65-F5344CB8AC3E}">
        <p14:creationId xmlns:p14="http://schemas.microsoft.com/office/powerpoint/2010/main" val="109388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E95FB19-7798-4B90-AC2F-E71D1DBAED31}"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5230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17</a:t>
            </a:fld>
            <a:endParaRPr lang="en-US" dirty="0"/>
          </a:p>
        </p:txBody>
      </p:sp>
    </p:spTree>
    <p:extLst>
      <p:ext uri="{BB962C8B-B14F-4D97-AF65-F5344CB8AC3E}">
        <p14:creationId xmlns:p14="http://schemas.microsoft.com/office/powerpoint/2010/main" val="31707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775D8E-CA07-4F6C-B50A-EB781F9AC387}"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95159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19</a:t>
            </a:fld>
            <a:endParaRPr lang="en-US" dirty="0"/>
          </a:p>
        </p:txBody>
      </p:sp>
    </p:spTree>
    <p:extLst>
      <p:ext uri="{BB962C8B-B14F-4D97-AF65-F5344CB8AC3E}">
        <p14:creationId xmlns:p14="http://schemas.microsoft.com/office/powerpoint/2010/main" val="3400779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22</a:t>
            </a:fld>
            <a:endParaRPr lang="en-US" dirty="0"/>
          </a:p>
        </p:txBody>
      </p:sp>
    </p:spTree>
    <p:extLst>
      <p:ext uri="{BB962C8B-B14F-4D97-AF65-F5344CB8AC3E}">
        <p14:creationId xmlns:p14="http://schemas.microsoft.com/office/powerpoint/2010/main" val="311807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dirty="0"/>
          </a:p>
        </p:txBody>
      </p:sp>
    </p:spTree>
    <p:extLst>
      <p:ext uri="{BB962C8B-B14F-4D97-AF65-F5344CB8AC3E}">
        <p14:creationId xmlns:p14="http://schemas.microsoft.com/office/powerpoint/2010/main" val="2757975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dirty="0"/>
          </a:p>
        </p:txBody>
      </p:sp>
    </p:spTree>
    <p:extLst>
      <p:ext uri="{BB962C8B-B14F-4D97-AF65-F5344CB8AC3E}">
        <p14:creationId xmlns:p14="http://schemas.microsoft.com/office/powerpoint/2010/main" val="25030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dirty="0"/>
          </a:p>
        </p:txBody>
      </p:sp>
    </p:spTree>
    <p:extLst>
      <p:ext uri="{BB962C8B-B14F-4D97-AF65-F5344CB8AC3E}">
        <p14:creationId xmlns:p14="http://schemas.microsoft.com/office/powerpoint/2010/main" val="265173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09576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A55851-1E75-4619-B18A-A8CD49A14878}"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98690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F3E74BD-1026-466E-A17B-DDB2F8B2596F}"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73157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815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Microsoft SharePoint Server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125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A6FE27B-BA58-41A6-BBE1-B6C47C82D157}" type="datetime8">
              <a:rPr lang="en-US" smtClean="0">
                <a:solidFill>
                  <a:prstClr val="black"/>
                </a:solidFill>
              </a:rPr>
              <a:t>1/20/2016 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D9C438-ED48-404F-A911-05CD5F1223DB}"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0283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F951A6-EDCC-46C3-A377-2EFEF36BE2F0}"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5231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BB8650-A6C2-4F6D-8481-B838F640B871}"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9401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3AA512-0281-44F3-B775-8A948B7F9E6D}"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9927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8A2FA2B-BF35-4871-8F15-F04A5E44DFEF}"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53093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13</a:t>
            </a:fld>
            <a:endParaRPr lang="en-US" dirty="0"/>
          </a:p>
        </p:txBody>
      </p:sp>
    </p:spTree>
    <p:extLst>
      <p:ext uri="{BB962C8B-B14F-4D97-AF65-F5344CB8AC3E}">
        <p14:creationId xmlns:p14="http://schemas.microsoft.com/office/powerpoint/2010/main" val="288163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4EE795-CD80-4982-99B3-7701AC78F8CC}" type="datetime8">
              <a:rPr lang="en-US" smtClean="0"/>
              <a:t>1/20/2016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29109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xml"/><Relationship Id="rId6" Type="http://schemas.openxmlformats.org/officeDocument/2006/relationships/hyperlink" Target="http://dev.office.com/podcasts" TargetMode="External"/><Relationship Id="rId5" Type="http://schemas.openxmlformats.org/officeDocument/2006/relationships/image" Target="../media/image13.emf"/><Relationship Id="rId10" Type="http://schemas.openxmlformats.org/officeDocument/2006/relationships/image" Target="../media/image15.png"/><Relationship Id="rId4" Type="http://schemas.openxmlformats.org/officeDocument/2006/relationships/image" Target="../media/image12.emf"/><Relationship Id="rId9"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smtClean="0"/>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bg1"/>
                    </a:gs>
                    <a:gs pos="30000">
                      <a:schemeClr val="bg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smtClean="0"/>
              <a:t>Section title</a:t>
            </a:r>
            <a:endParaRPr lang="en-US" dirty="0"/>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a:t>
            </a:r>
            <a:endParaRPr lang="en-US" dirty="0"/>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smtClean="0"/>
              <a:t>Section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6"/>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smtClean="0"/>
              <a:t>Click to edit Master title style</a:t>
            </a:r>
            <a:endParaRPr lang="en-US"/>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639" y="295274"/>
            <a:ext cx="11889564" cy="917575"/>
          </a:xfrm>
        </p:spPr>
        <p:txBody>
          <a:bodyPr/>
          <a:lstStyle/>
          <a:p>
            <a:r>
              <a:rPr lang="en-US" smtClean="0"/>
              <a:t>Click to edit Master title style</a:t>
            </a:r>
            <a:endParaRPr lang="en-US" dirty="0"/>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844" y="295275"/>
            <a:ext cx="11888787"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1"/>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1"/>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2"/>
          </p:nvPr>
        </p:nvSpPr>
        <p:spPr/>
        <p:txBody>
          <a:bodyPr/>
          <a:lstStyle/>
          <a:p>
            <a:pPr>
              <a:defRPr/>
            </a:pPr>
            <a:r>
              <a:rPr lang="en-US" sz="1400" smtClean="0">
                <a:gradFill>
                  <a:gsLst>
                    <a:gs pos="8367">
                      <a:srgbClr val="000000"/>
                    </a:gs>
                    <a:gs pos="31000">
                      <a:srgbClr val="000000"/>
                    </a:gs>
                  </a:gsLst>
                  <a:lin ang="5400000" scaled="0"/>
                </a:gradFill>
              </a:rPr>
              <a:t>&lt;</a:t>
            </a:r>
            <a:r>
              <a:rPr lang="en-US" sz="140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smtClean="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48"/>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smtClean="0">
                <a:gradFill>
                  <a:gsLst>
                    <a:gs pos="8367">
                      <a:srgbClr val="000000"/>
                    </a:gs>
                    <a:gs pos="31000">
                      <a:srgbClr val="000000"/>
                    </a:gs>
                  </a:gsLst>
                  <a:lin ang="5400000" scaled="0"/>
                </a:gradFill>
              </a:rPr>
              <a:t>&lt;</a:t>
            </a:r>
            <a:r>
              <a:rPr lang="en-US" sz="1400" dirty="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smtClean="0">
                <a:gradFill>
                  <a:gsLst>
                    <a:gs pos="8367">
                      <a:srgbClr val="000000"/>
                    </a:gs>
                    <a:gs pos="31000">
                      <a:srgbClr val="000000"/>
                    </a:gs>
                  </a:gsLst>
                  <a:lin ang="5400000" scaled="0"/>
                </a:gradFill>
              </a:rPr>
              <a:t>&gt;&lt;Section title goes here&gt;</a:t>
            </a:r>
          </a:p>
          <a:p>
            <a:endParaRPr lang="en-US" dirty="0"/>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smtClean="0"/>
              <a:t>Microsoft Confidential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250" r:id="rId17"/>
    <p:sldLayoutId id="2147484312" r:id="rId18"/>
    <p:sldLayoutId id="2147484313" r:id="rId19"/>
    <p:sldLayoutId id="2147484314" r:id="rId20"/>
    <p:sldLayoutId id="2147484315" r:id="rId21"/>
    <p:sldLayoutId id="2147484317" r:id="rId22"/>
    <p:sldLayoutId id="2147484316" r:id="rId23"/>
    <p:sldLayoutId id="2147484309" r:id="rId24"/>
    <p:sldLayoutId id="2147484306" r:id="rId25"/>
    <p:sldLayoutId id="2147484311" r:id="rId26"/>
    <p:sldLayoutId id="2147484307" r:id="rId27"/>
    <p:sldLayoutId id="2147484308" r:id="rId28"/>
    <p:sldLayoutId id="2147484310" r:id="rId29"/>
    <p:sldLayoutId id="2147484251" r:id="rId30"/>
    <p:sldLayoutId id="2147484252" r:id="rId31"/>
    <p:sldLayoutId id="2147484253" r:id="rId32"/>
    <p:sldLayoutId id="2147484305" r:id="rId33"/>
    <p:sldLayoutId id="2147484264" r:id="rId34"/>
    <p:sldLayoutId id="2147484254" r:id="rId35"/>
    <p:sldLayoutId id="2147484256" r:id="rId36"/>
    <p:sldLayoutId id="2147484257" r:id="rId37"/>
    <p:sldLayoutId id="2147484258" r:id="rId38"/>
    <p:sldLayoutId id="2147484259" r:id="rId39"/>
    <p:sldLayoutId id="2147484318" r:id="rId40"/>
    <p:sldLayoutId id="2147484320" r:id="rId41"/>
    <p:sldLayoutId id="2147484319" r:id="rId42"/>
    <p:sldLayoutId id="2147484260" r:id="rId43"/>
    <p:sldLayoutId id="2147484261" r:id="rId44"/>
    <p:sldLayoutId id="2147484299" r:id="rId45"/>
    <p:sldLayoutId id="2147484263"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2.wdp"/><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9.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53.emf"/><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emf"/><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emf"/><Relationship Id="rId10" Type="http://schemas.openxmlformats.org/officeDocument/2006/relationships/image" Target="../media/image23.png"/><Relationship Id="rId4" Type="http://schemas.openxmlformats.org/officeDocument/2006/relationships/image" Target="../media/image18.emf"/><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676" y="1252538"/>
            <a:ext cx="5024436" cy="4213226"/>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71" name="Freeform 5" hidden="1"/>
          <p:cNvSpPr>
            <a:spLocks noEditPoints="1"/>
          </p:cNvSpPr>
          <p:nvPr/>
        </p:nvSpPr>
        <p:spPr bwMode="auto">
          <a:xfrm>
            <a:off x="6096000" y="2300288"/>
            <a:ext cx="4895850" cy="4416425"/>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01" name="Group 300"/>
          <p:cNvGrpSpPr/>
          <p:nvPr/>
        </p:nvGrpSpPr>
        <p:grpSpPr>
          <a:xfrm>
            <a:off x="5966324" y="2135188"/>
            <a:ext cx="4916306" cy="4397375"/>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Office 365</a:t>
            </a:r>
            <a:br>
              <a:rPr lang="en-US" dirty="0" smtClean="0"/>
            </a:br>
            <a:r>
              <a:rPr lang="en-US" dirty="0" smtClean="0"/>
              <a:t>development</a:t>
            </a:r>
            <a:endParaRPr lang="en-US" dirty="0"/>
          </a:p>
        </p:txBody>
      </p:sp>
    </p:spTree>
    <p:extLst>
      <p:ext uri="{BB962C8B-B14F-4D97-AF65-F5344CB8AC3E}">
        <p14:creationId xmlns:p14="http://schemas.microsoft.com/office/powerpoint/2010/main" val="166189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2013/2016 development scenarios</a:t>
            </a:r>
            <a:endParaRPr lang="en-US" dirty="0"/>
          </a:p>
        </p:txBody>
      </p:sp>
      <p:sp>
        <p:nvSpPr>
          <p:cNvPr id="4" name="Text Placeholder 3"/>
          <p:cNvSpPr>
            <a:spLocks noGrp="1"/>
          </p:cNvSpPr>
          <p:nvPr>
            <p:ph type="body" sz="quarter" idx="4294967295"/>
          </p:nvPr>
        </p:nvSpPr>
        <p:spPr>
          <a:xfrm>
            <a:off x="274638" y="1212850"/>
            <a:ext cx="11612562" cy="1520416"/>
          </a:xfrm>
        </p:spPr>
        <p:txBody>
          <a:bodyPr/>
          <a:lstStyle/>
          <a:p>
            <a:pPr marL="0" indent="0">
              <a:buNone/>
            </a:pPr>
            <a:r>
              <a:rPr lang="en-US" sz="2800" dirty="0"/>
              <a:t>Web and cross-device ready</a:t>
            </a:r>
          </a:p>
          <a:p>
            <a:pPr marL="0" indent="0">
              <a:buNone/>
            </a:pPr>
            <a:r>
              <a:rPr lang="en-US" sz="2800" dirty="0"/>
              <a:t>Integrate rich web content in Office content</a:t>
            </a:r>
          </a:p>
          <a:p>
            <a:pPr marL="0" indent="0">
              <a:buNone/>
            </a:pPr>
            <a:r>
              <a:rPr lang="en-US" sz="2800" dirty="0"/>
              <a:t>Include contextual content within Office add-ins</a:t>
            </a:r>
          </a:p>
        </p:txBody>
      </p:sp>
      <p:grpSp>
        <p:nvGrpSpPr>
          <p:cNvPr id="5" name="Group 4"/>
          <p:cNvGrpSpPr/>
          <p:nvPr/>
        </p:nvGrpSpPr>
        <p:grpSpPr>
          <a:xfrm>
            <a:off x="274638" y="3047346"/>
            <a:ext cx="3966407" cy="3109411"/>
            <a:chOff x="161643" y="3431721"/>
            <a:chExt cx="3966407" cy="3109411"/>
          </a:xfrm>
        </p:grpSpPr>
        <p:sp>
          <p:nvSpPr>
            <p:cNvPr id="6" name="Rectangle 5"/>
            <p:cNvSpPr/>
            <p:nvPr/>
          </p:nvSpPr>
          <p:spPr>
            <a:xfrm>
              <a:off x="161643" y="3431721"/>
              <a:ext cx="3966407" cy="3109411"/>
            </a:xfrm>
            <a:prstGeom prst="rect">
              <a:avLst/>
            </a:prstGeom>
            <a:solidFill>
              <a:schemeClr val="bg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5578">
                        <a:schemeClr val="tx1"/>
                      </a:gs>
                      <a:gs pos="84000">
                        <a:schemeClr val="tx1"/>
                      </a:gs>
                    </a:gsLst>
                    <a:lin ang="5400000" scaled="0"/>
                  </a:gradFill>
                  <a:latin typeface="+mj-lt"/>
                </a:rPr>
                <a:t>Pre-Office </a:t>
              </a:r>
              <a:r>
                <a:rPr lang="en-US" sz="3600" dirty="0">
                  <a:gradFill>
                    <a:gsLst>
                      <a:gs pos="5578">
                        <a:schemeClr val="tx1"/>
                      </a:gs>
                      <a:gs pos="84000">
                        <a:schemeClr val="tx1"/>
                      </a:gs>
                    </a:gsLst>
                    <a:lin ang="5400000" scaled="0"/>
                  </a:gradFill>
                  <a:latin typeface="+mj-lt"/>
                </a:rPr>
                <a:t>2013</a:t>
              </a:r>
            </a:p>
          </p:txBody>
        </p:sp>
        <p:sp>
          <p:nvSpPr>
            <p:cNvPr id="7" name="Oval 28"/>
            <p:cNvSpPr/>
            <p:nvPr/>
          </p:nvSpPr>
          <p:spPr>
            <a:xfrm>
              <a:off x="241013" y="4368306"/>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ribbon</a:t>
              </a:r>
            </a:p>
          </p:txBody>
        </p:sp>
        <p:sp>
          <p:nvSpPr>
            <p:cNvPr id="8" name="Oval 28"/>
            <p:cNvSpPr/>
            <p:nvPr/>
          </p:nvSpPr>
          <p:spPr>
            <a:xfrm>
              <a:off x="2182890" y="4368305"/>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add-in</a:t>
              </a:r>
            </a:p>
          </p:txBody>
        </p:sp>
        <p:sp>
          <p:nvSpPr>
            <p:cNvPr id="9" name="Oval 28"/>
            <p:cNvSpPr/>
            <p:nvPr/>
          </p:nvSpPr>
          <p:spPr>
            <a:xfrm>
              <a:off x="241013" y="5448189"/>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10" name="Oval 28"/>
            <p:cNvSpPr/>
            <p:nvPr/>
          </p:nvSpPr>
          <p:spPr>
            <a:xfrm>
              <a:off x="2182890" y="5448189"/>
              <a:ext cx="1867314" cy="100555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grpSp>
      <p:grpSp>
        <p:nvGrpSpPr>
          <p:cNvPr id="11" name="Group 10"/>
          <p:cNvGrpSpPr/>
          <p:nvPr/>
        </p:nvGrpSpPr>
        <p:grpSpPr>
          <a:xfrm>
            <a:off x="4327646" y="3047345"/>
            <a:ext cx="7845552" cy="3109411"/>
            <a:chOff x="4195601" y="3431720"/>
            <a:chExt cx="7845552" cy="3109411"/>
          </a:xfrm>
        </p:grpSpPr>
        <p:sp>
          <p:nvSpPr>
            <p:cNvPr id="12" name="Rectangle 11"/>
            <p:cNvSpPr/>
            <p:nvPr/>
          </p:nvSpPr>
          <p:spPr>
            <a:xfrm>
              <a:off x="4195601" y="3431720"/>
              <a:ext cx="7845552" cy="3109411"/>
            </a:xfrm>
            <a:prstGeom prst="rect">
              <a:avLst/>
            </a:prstGeom>
            <a:solidFill>
              <a:schemeClr val="bg2">
                <a:lumMod val="20000"/>
                <a:lumOff val="8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a:gradFill>
                    <a:gsLst>
                      <a:gs pos="5578">
                        <a:schemeClr val="tx1"/>
                      </a:gs>
                      <a:gs pos="84000">
                        <a:schemeClr val="tx1"/>
                      </a:gs>
                    </a:gsLst>
                    <a:lin ang="5400000" scaled="0"/>
                  </a:gradFill>
                  <a:latin typeface="+mj-lt"/>
                </a:rPr>
                <a:t>Office 2013/2016</a:t>
              </a:r>
            </a:p>
          </p:txBody>
        </p:sp>
        <p:sp>
          <p:nvSpPr>
            <p:cNvPr id="13" name="Oval 28"/>
            <p:cNvSpPr/>
            <p:nvPr/>
          </p:nvSpPr>
          <p:spPr>
            <a:xfrm>
              <a:off x="4265447" y="4368305"/>
              <a:ext cx="1867313" cy="10045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14" name="Oval 28"/>
            <p:cNvSpPr/>
            <p:nvPr/>
          </p:nvSpPr>
          <p:spPr>
            <a:xfrm>
              <a:off x="6211473" y="4368305"/>
              <a:ext cx="1867313"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15" name="Oval 28"/>
            <p:cNvSpPr/>
            <p:nvPr/>
          </p:nvSpPr>
          <p:spPr>
            <a:xfrm>
              <a:off x="4264836" y="5448189"/>
              <a:ext cx="1867313"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16" name="Oval 28"/>
            <p:cNvSpPr/>
            <p:nvPr/>
          </p:nvSpPr>
          <p:spPr>
            <a:xfrm>
              <a:off x="6216351" y="5448189"/>
              <a:ext cx="1862435" cy="100834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17" name="Oval 28"/>
            <p:cNvSpPr/>
            <p:nvPr/>
          </p:nvSpPr>
          <p:spPr>
            <a:xfrm>
              <a:off x="8157499" y="4368305"/>
              <a:ext cx="1867313" cy="1008349"/>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add-ins</a:t>
              </a:r>
              <a:endParaRPr lang="en-US" dirty="0">
                <a:gradFill>
                  <a:gsLst>
                    <a:gs pos="1250">
                      <a:schemeClr val="bg1"/>
                    </a:gs>
                    <a:gs pos="100000">
                      <a:schemeClr val="bg1"/>
                    </a:gs>
                  </a:gsLst>
                  <a:lin ang="5400000" scaled="0"/>
                </a:gradFill>
              </a:endParaRPr>
            </a:p>
          </p:txBody>
        </p:sp>
        <p:sp>
          <p:nvSpPr>
            <p:cNvPr id="18" name="Oval 28"/>
            <p:cNvSpPr/>
            <p:nvPr/>
          </p:nvSpPr>
          <p:spPr>
            <a:xfrm>
              <a:off x="8157499" y="5448189"/>
              <a:ext cx="1867313" cy="1005556"/>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19" name="Oval 28"/>
            <p:cNvSpPr/>
            <p:nvPr/>
          </p:nvSpPr>
          <p:spPr>
            <a:xfrm>
              <a:off x="10094001" y="4368305"/>
              <a:ext cx="1867313" cy="1008349"/>
            </a:xfrm>
            <a:prstGeom prst="rect">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add-ins</a:t>
              </a:r>
              <a:endParaRPr lang="en-US" dirty="0">
                <a:gradFill>
                  <a:gsLst>
                    <a:gs pos="1250">
                      <a:schemeClr val="bg1"/>
                    </a:gs>
                    <a:gs pos="100000">
                      <a:schemeClr val="bg1"/>
                    </a:gs>
                  </a:gsLst>
                  <a:lin ang="5400000" scaled="0"/>
                </a:gradFill>
              </a:endParaRPr>
            </a:p>
          </p:txBody>
        </p:sp>
      </p:grpSp>
      <p:grpSp>
        <p:nvGrpSpPr>
          <p:cNvPr id="29" name="Group 28"/>
          <p:cNvGrpSpPr/>
          <p:nvPr/>
        </p:nvGrpSpPr>
        <p:grpSpPr>
          <a:xfrm>
            <a:off x="10305860" y="167118"/>
            <a:ext cx="2043304" cy="287338"/>
            <a:chOff x="10305860" y="167118"/>
            <a:chExt cx="2043304" cy="287338"/>
          </a:xfrm>
        </p:grpSpPr>
        <p:sp>
          <p:nvSpPr>
            <p:cNvPr id="30" name="TextBox 29"/>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1195">
                        <a:schemeClr val="bg1"/>
                      </a:gs>
                      <a:gs pos="46000">
                        <a:schemeClr val="bg1"/>
                      </a:gs>
                    </a:gsLst>
                    <a:lin ang="5400000" scaled="0"/>
                  </a:gradFill>
                </a:rPr>
                <a:t>Office add-in samples</a:t>
              </a:r>
            </a:p>
          </p:txBody>
        </p:sp>
        <p:sp>
          <p:nvSpPr>
            <p:cNvPr id="31"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useBgFill="1">
        <p:nvSpPr>
          <p:cNvPr id="2" name="Rectangle 1"/>
          <p:cNvSpPr/>
          <p:nvPr/>
        </p:nvSpPr>
        <p:spPr bwMode="auto">
          <a:xfrm>
            <a:off x="0" y="6156756"/>
            <a:ext cx="12436475" cy="837769"/>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25"/>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765545" y="6497344"/>
            <a:ext cx="2905385" cy="324300"/>
            <a:chOff x="4192356" y="6515100"/>
            <a:chExt cx="2905385" cy="324300"/>
          </a:xfrm>
        </p:grpSpPr>
        <p:sp>
          <p:nvSpPr>
            <p:cNvPr id="28" name="TextBox 27"/>
            <p:cNvSpPr txBox="1"/>
            <p:nvPr userDrawn="1"/>
          </p:nvSpPr>
          <p:spPr>
            <a:xfrm>
              <a:off x="5575978" y="6516235"/>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http://dev.office.com/</a:t>
              </a:r>
            </a:p>
          </p:txBody>
        </p:sp>
        <p:sp>
          <p:nvSpPr>
            <p:cNvPr id="32" name="TextBox 31"/>
            <p:cNvSpPr txBox="1"/>
            <p:nvPr userDrawn="1"/>
          </p:nvSpPr>
          <p:spPr>
            <a:xfrm>
              <a:off x="4192356" y="6515100"/>
              <a:ext cx="1552220" cy="323165"/>
            </a:xfrm>
            <a:prstGeom prst="rect">
              <a:avLst/>
            </a:prstGeom>
            <a:noFill/>
          </p:spPr>
          <p:txBody>
            <a:bodyPr wrap="none" lIns="146304" tIns="91440" rIns="146304" bIns="91440" rtlCol="0">
              <a:spAutoFit/>
            </a:bodyPr>
            <a:lstStyle/>
            <a:p>
              <a:pPr>
                <a:lnSpc>
                  <a:spcPct val="90000"/>
                </a:lnSpc>
                <a:spcAft>
                  <a:spcPts val="0"/>
                </a:spcAft>
              </a:pPr>
              <a:r>
                <a:rPr lang="en-US" sz="1000" dirty="0" smtClean="0">
                  <a:gradFill>
                    <a:gsLst>
                      <a:gs pos="2917">
                        <a:schemeClr val="tx1"/>
                      </a:gs>
                      <a:gs pos="30000">
                        <a:schemeClr val="tx1"/>
                      </a:gs>
                    </a:gsLst>
                    <a:lin ang="5400000" scaled="0"/>
                  </a:gradFill>
                </a:rPr>
                <a:t>Microsoft</a:t>
              </a:r>
              <a:r>
                <a:rPr lang="en-US" sz="1000" baseline="0" dirty="0" smtClean="0">
                  <a:gradFill>
                    <a:gsLst>
                      <a:gs pos="2917">
                        <a:schemeClr val="tx1"/>
                      </a:gs>
                      <a:gs pos="30000">
                        <a:schemeClr val="tx1"/>
                      </a:gs>
                    </a:gsLst>
                    <a:lin ang="5400000" scaled="0"/>
                  </a:gradFill>
                </a:rPr>
                <a:t> Confidential</a:t>
              </a:r>
              <a:endParaRPr lang="en-US" sz="1000" dirty="0" smtClean="0">
                <a:gradFill>
                  <a:gsLst>
                    <a:gs pos="2917">
                      <a:schemeClr val="tx1"/>
                    </a:gs>
                    <a:gs pos="30000">
                      <a:schemeClr val="tx1"/>
                    </a:gs>
                  </a:gsLst>
                  <a:lin ang="5400000" scaled="0"/>
                </a:gradFill>
              </a:endParaRPr>
            </a:p>
          </p:txBody>
        </p:sp>
      </p:grpSp>
      <p:sp>
        <p:nvSpPr>
          <p:cNvPr id="20" name="Footer Placeholder 19"/>
          <p:cNvSpPr>
            <a:spLocks noGrp="1"/>
          </p:cNvSpPr>
          <p:nvPr>
            <p:ph type="ftr" sz="quarter" idx="10"/>
          </p:nvPr>
        </p:nvSpPr>
        <p:spPr/>
        <p:txBody>
          <a:bodyPr/>
          <a:lstStyle/>
          <a:p>
            <a:pPr>
              <a:defRPr/>
            </a:pPr>
            <a:r>
              <a:rPr lang="en-US" sz="1400" dirty="0" smtClean="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smtClean="0">
                <a:gradFill>
                  <a:gsLst>
                    <a:gs pos="8367">
                      <a:srgbClr val="000000"/>
                    </a:gs>
                    <a:gs pos="31000">
                      <a:srgbClr val="000000"/>
                    </a:gs>
                  </a:gsLst>
                  <a:lin ang="5400000" scaled="0"/>
                </a:gradFill>
              </a:rPr>
              <a:t> </a:t>
            </a:r>
            <a:r>
              <a:rPr lang="en-US" sz="1400" dirty="0" smtClean="0">
                <a:gradFill>
                  <a:gsLst>
                    <a:gs pos="8367">
                      <a:schemeClr val="tx1"/>
                    </a:gs>
                    <a:gs pos="31000">
                      <a:schemeClr val="tx1"/>
                    </a:gs>
                  </a:gsLst>
                  <a:lin ang="5400000" scaled="0"/>
                </a:gradFill>
              </a:rPr>
              <a:t>Office </a:t>
            </a:r>
            <a:r>
              <a:rPr lang="en-US" sz="1400" dirty="0">
                <a:gradFill>
                  <a:gsLst>
                    <a:gs pos="8367">
                      <a:schemeClr val="tx1"/>
                    </a:gs>
                    <a:gs pos="31000">
                      <a:schemeClr val="tx1"/>
                    </a:gs>
                  </a:gsLst>
                  <a:lin ang="5400000" scaled="0"/>
                </a:gradFill>
              </a:rPr>
              <a:t>add-in </a:t>
            </a:r>
            <a:r>
              <a:rPr lang="en-US" sz="1400" dirty="0" smtClean="0">
                <a:gradFill>
                  <a:gsLst>
                    <a:gs pos="8367">
                      <a:schemeClr val="tx1"/>
                    </a:gs>
                    <a:gs pos="31000">
                      <a:schemeClr val="tx1"/>
                    </a:gs>
                  </a:gsLst>
                  <a:lin ang="5400000" scaled="0"/>
                </a:gradFill>
              </a:rPr>
              <a:t>samples</a:t>
            </a:r>
            <a:endParaRPr lang="en-US" sz="1400" dirty="0" smtClean="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164660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750" fill="hold"/>
                                        <p:tgtEl>
                                          <p:spTgt spid="11"/>
                                        </p:tgtEl>
                                        <p:attrNameLst>
                                          <p:attrName>ppt_x</p:attrName>
                                        </p:attrNameLst>
                                      </p:cBhvr>
                                      <p:tavLst>
                                        <p:tav tm="0">
                                          <p:val>
                                            <p:strVal val="#ppt_x"/>
                                          </p:val>
                                        </p:tav>
                                        <p:tav tm="100000">
                                          <p:val>
                                            <p:strVal val="#ppt_x"/>
                                          </p:val>
                                        </p:tav>
                                      </p:tavLst>
                                    </p:anim>
                                    <p:anim calcmode="lin" valueType="num">
                                      <p:cBhvr additive="base">
                                        <p:cTn id="14"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Anatomy</a:t>
            </a:r>
            <a:endParaRPr lang="en-US" dirty="0"/>
          </a:p>
        </p:txBody>
      </p:sp>
      <p:grpSp>
        <p:nvGrpSpPr>
          <p:cNvPr id="5" name="Group 4"/>
          <p:cNvGrpSpPr/>
          <p:nvPr/>
        </p:nvGrpSpPr>
        <p:grpSpPr>
          <a:xfrm>
            <a:off x="6183980" y="1211263"/>
            <a:ext cx="5977858" cy="5270980"/>
            <a:chOff x="5170599" y="1482860"/>
            <a:chExt cx="1898208" cy="1293727"/>
          </a:xfrm>
        </p:grpSpPr>
        <p:grpSp>
          <p:nvGrpSpPr>
            <p:cNvPr id="6" name="Group 5"/>
            <p:cNvGrpSpPr/>
            <p:nvPr/>
          </p:nvGrpSpPr>
          <p:grpSpPr>
            <a:xfrm>
              <a:off x="5170599" y="1482860"/>
              <a:ext cx="1898208" cy="1244500"/>
              <a:chOff x="3221955" y="1721563"/>
              <a:chExt cx="2288409" cy="1500323"/>
            </a:xfrm>
          </p:grpSpPr>
          <p:grpSp>
            <p:nvGrpSpPr>
              <p:cNvPr id="8" name="Group 7"/>
              <p:cNvGrpSpPr/>
              <p:nvPr/>
            </p:nvGrpSpPr>
            <p:grpSpPr>
              <a:xfrm>
                <a:off x="3221955" y="1721563"/>
                <a:ext cx="2288409" cy="1500323"/>
                <a:chOff x="8288911" y="1962373"/>
                <a:chExt cx="5159406" cy="3462756"/>
              </a:xfrm>
            </p:grpSpPr>
            <p:pic>
              <p:nvPicPr>
                <p:cNvPr id="1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462756"/>
                </a:xfrm>
                <a:prstGeom prst="rect">
                  <a:avLst/>
                </a:prstGeom>
                <a:noFill/>
                <a:ln>
                  <a:noFill/>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3275" y="2517179"/>
                <a:ext cx="1061950" cy="606436"/>
              </a:xfrm>
              <a:prstGeom prst="rect">
                <a:avLst/>
              </a:prstGeom>
              <a:noFill/>
              <a:ln>
                <a:noFill/>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grpSp>
        <p:cxnSp>
          <p:nvCxnSpPr>
            <p:cNvPr id="7" name="Straight Connector 6"/>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Rectangle 94"/>
          <p:cNvSpPr/>
          <p:nvPr/>
        </p:nvSpPr>
        <p:spPr bwMode="auto">
          <a:xfrm>
            <a:off x="436563" y="2344889"/>
            <a:ext cx="2085173" cy="1371600"/>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lnSpc>
                <a:spcPct val="90000"/>
              </a:lnSpc>
            </a:pPr>
            <a:r>
              <a:rPr lang="en-US" sz="2000" dirty="0">
                <a:gradFill>
                  <a:gsLst>
                    <a:gs pos="0">
                      <a:srgbClr val="FFFFFF"/>
                    </a:gs>
                    <a:gs pos="100000">
                      <a:srgbClr val="FFFFFF"/>
                    </a:gs>
                  </a:gsLst>
                  <a:lin ang="5400000" scaled="0"/>
                </a:gradFill>
              </a:rPr>
              <a:t>Web </a:t>
            </a:r>
            <a:r>
              <a:rPr lang="en-US" sz="2000" dirty="0" smtClean="0">
                <a:gradFill>
                  <a:gsLst>
                    <a:gs pos="0">
                      <a:srgbClr val="FFFFFF"/>
                    </a:gs>
                    <a:gs pos="100000">
                      <a:srgbClr val="FFFFFF"/>
                    </a:gs>
                  </a:gsLst>
                  <a:lin ang="5400000" scaled="0"/>
                </a:gradFill>
              </a:rPr>
              <a:t>server</a:t>
            </a:r>
            <a:endParaRPr lang="en-US" sz="2000" dirty="0">
              <a:gradFill>
                <a:gsLst>
                  <a:gs pos="0">
                    <a:srgbClr val="FFFFFF"/>
                  </a:gs>
                  <a:gs pos="100000">
                    <a:srgbClr val="FFFFFF"/>
                  </a:gs>
                </a:gsLst>
                <a:lin ang="5400000" scaled="0"/>
              </a:gradFill>
            </a:endParaRPr>
          </a:p>
        </p:txBody>
      </p:sp>
      <p:sp>
        <p:nvSpPr>
          <p:cNvPr id="13" name="Rectangle 94"/>
          <p:cNvSpPr/>
          <p:nvPr/>
        </p:nvSpPr>
        <p:spPr bwMode="auto">
          <a:xfrm>
            <a:off x="436563" y="4151406"/>
            <a:ext cx="2085173" cy="1371600"/>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lnSpc>
                <a:spcPct val="90000"/>
              </a:lnSpc>
            </a:pPr>
            <a:r>
              <a:rPr lang="en-US" sz="2000" dirty="0">
                <a:gradFill>
                  <a:gsLst>
                    <a:gs pos="0">
                      <a:srgbClr val="FFFFFF"/>
                    </a:gs>
                    <a:gs pos="100000">
                      <a:srgbClr val="FFFFFF"/>
                    </a:gs>
                  </a:gsLst>
                  <a:lin ang="5400000" scaled="0"/>
                </a:gradFill>
              </a:rPr>
              <a:t>Office Store </a:t>
            </a:r>
            <a:r>
              <a:rPr lang="en-US" sz="2000" dirty="0" smtClean="0">
                <a:gradFill>
                  <a:gsLst>
                    <a:gs pos="0">
                      <a:srgbClr val="FFFFFF"/>
                    </a:gs>
                    <a:gs pos="100000">
                      <a:srgbClr val="FFFFFF"/>
                    </a:gs>
                  </a:gsLst>
                  <a:lin ang="5400000" scaled="0"/>
                </a:gradFill>
              </a:rPr>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or SharePoint add-in </a:t>
            </a:r>
            <a:r>
              <a:rPr lang="en-US" sz="2000" dirty="0">
                <a:gradFill>
                  <a:gsLst>
                    <a:gs pos="0">
                      <a:srgbClr val="FFFFFF"/>
                    </a:gs>
                    <a:gs pos="100000">
                      <a:srgbClr val="FFFFFF"/>
                    </a:gs>
                  </a:gsLst>
                  <a:lin ang="5400000" scaled="0"/>
                </a:gradFill>
              </a:rPr>
              <a:t>c</a:t>
            </a:r>
            <a:r>
              <a:rPr lang="en-US" sz="2000" dirty="0" smtClean="0">
                <a:gradFill>
                  <a:gsLst>
                    <a:gs pos="0">
                      <a:srgbClr val="FFFFFF"/>
                    </a:gs>
                    <a:gs pos="100000">
                      <a:srgbClr val="FFFFFF"/>
                    </a:gs>
                  </a:gsLst>
                  <a:lin ang="5400000" scaled="0"/>
                </a:gradFill>
              </a:rPr>
              <a:t>atalog</a:t>
            </a:r>
            <a:endParaRPr lang="en-US" sz="2000" dirty="0">
              <a:gradFill>
                <a:gsLst>
                  <a:gs pos="0">
                    <a:srgbClr val="FFFFFF"/>
                  </a:gs>
                  <a:gs pos="100000">
                    <a:srgbClr val="FFFFFF"/>
                  </a:gs>
                </a:gsLst>
                <a:lin ang="5400000" scaled="0"/>
              </a:gradFill>
            </a:endParaRPr>
          </a:p>
        </p:txBody>
      </p:sp>
      <p:sp>
        <p:nvSpPr>
          <p:cNvPr id="14" name="Up Arrow 13"/>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896425" y="2800481"/>
            <a:ext cx="3077546" cy="916008"/>
            <a:chOff x="2773330" y="2800481"/>
            <a:chExt cx="3077546" cy="916008"/>
          </a:xfrm>
        </p:grpSpPr>
        <p:sp>
          <p:nvSpPr>
            <p:cNvPr id="16" name="Up Arrow 15"/>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18" name="Up Arrow 17"/>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2893753" y="4632080"/>
            <a:ext cx="3077546" cy="905240"/>
            <a:chOff x="2770658" y="4632080"/>
            <a:chExt cx="3077546" cy="905240"/>
          </a:xfrm>
        </p:grpSpPr>
        <p:sp>
          <p:nvSpPr>
            <p:cNvPr id="20" name="Up Arrow 19"/>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
        <p:nvSpPr>
          <p:cNvPr id="2" name="Footer Placeholder 1"/>
          <p:cNvSpPr>
            <a:spLocks noGrp="1"/>
          </p:cNvSpPr>
          <p:nvPr>
            <p:ph type="ftr" sz="quarter" idx="10"/>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75231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750"/>
                                        <p:tgtEl>
                                          <p:spTgt spid="1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750"/>
                                        <p:tgtEl>
                                          <p:spTgt spid="19"/>
                                        </p:tgtEl>
                                      </p:cBhvr>
                                    </p:animEffect>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750"/>
                                        <p:tgtEl>
                                          <p:spTgt spid="14"/>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p:cNvSpPr/>
          <p:nvPr/>
        </p:nvSpPr>
        <p:spPr bwMode="auto">
          <a:xfrm>
            <a:off x="274639" y="2750103"/>
            <a:ext cx="8754916" cy="35549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p:cNvGrpSpPr/>
          <p:nvPr/>
        </p:nvGrpSpPr>
        <p:grpSpPr>
          <a:xfrm>
            <a:off x="9385300" y="2884488"/>
            <a:ext cx="2779713" cy="4108450"/>
            <a:chOff x="9585325" y="2903538"/>
            <a:chExt cx="2779713" cy="4108450"/>
          </a:xfrm>
        </p:grpSpPr>
        <p:sp>
          <p:nvSpPr>
            <p:cNvPr id="7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6" name="Rectangle 145"/>
          <p:cNvSpPr/>
          <p:nvPr/>
        </p:nvSpPr>
        <p:spPr bwMode="auto">
          <a:xfrm>
            <a:off x="9029555" y="2088457"/>
            <a:ext cx="3497973" cy="4906067"/>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2565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563" y="1222028"/>
            <a:ext cx="5568588" cy="4663017"/>
          </a:xfrm>
          <a:prstGeom prst="rect">
            <a:avLst/>
          </a:prstGeom>
        </p:spPr>
      </p:pic>
      <p:pic>
        <p:nvPicPr>
          <p:cNvPr id="16" name="Picture 15"/>
          <p:cNvPicPr>
            <a:picLocks noChangeAspect="1"/>
          </p:cNvPicPr>
          <p:nvPr/>
        </p:nvPicPr>
        <p:blipFill rotWithShape="1">
          <a:blip r:embed="rId4"/>
          <a:srcRect b="917"/>
          <a:stretch/>
        </p:blipFill>
        <p:spPr>
          <a:xfrm>
            <a:off x="2509624" y="1222028"/>
            <a:ext cx="7307897" cy="4663017"/>
          </a:xfrm>
          <a:prstGeom prst="rect">
            <a:avLst/>
          </a:prstGeom>
        </p:spPr>
      </p:pic>
      <p:sp>
        <p:nvSpPr>
          <p:cNvPr id="2" name="Title 1"/>
          <p:cNvSpPr>
            <a:spLocks noGrp="1"/>
          </p:cNvSpPr>
          <p:nvPr>
            <p:ph type="title"/>
          </p:nvPr>
        </p:nvSpPr>
        <p:spPr/>
        <p:txBody>
          <a:bodyPr/>
          <a:lstStyle/>
          <a:p>
            <a:r>
              <a:rPr lang="en-US" dirty="0" smtClean="0"/>
              <a:t>Contextual mail add-in</a:t>
            </a:r>
            <a:endParaRPr lang="en-US" dirty="0"/>
          </a:p>
        </p:txBody>
      </p:sp>
      <p:grpSp>
        <p:nvGrpSpPr>
          <p:cNvPr id="6" name="Group 5"/>
          <p:cNvGrpSpPr>
            <a:grpSpLocks noChangeAspect="1"/>
          </p:cNvGrpSpPr>
          <p:nvPr/>
        </p:nvGrpSpPr>
        <p:grpSpPr>
          <a:xfrm>
            <a:off x="11305544" y="6253197"/>
            <a:ext cx="665728" cy="457200"/>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61353" y="1222028"/>
            <a:ext cx="7317541" cy="4663017"/>
          </a:xfrm>
          <a:prstGeom prst="rect">
            <a:avLst/>
          </a:prstGeom>
        </p:spPr>
      </p:pic>
      <p:sp>
        <p:nvSpPr>
          <p:cNvPr id="3" name="Footer Placeholder 2"/>
          <p:cNvSpPr>
            <a:spLocks noGrp="1"/>
          </p:cNvSpPr>
          <p:nvPr>
            <p:ph type="ftr" sz="quarter" idx="11"/>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10354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74639" y="3917497"/>
            <a:ext cx="9143998" cy="23644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74639" y="1571106"/>
            <a:ext cx="9143997" cy="119328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9385300" y="2884488"/>
            <a:ext cx="2779713" cy="4108450"/>
            <a:chOff x="9585325" y="2903538"/>
            <a:chExt cx="2779713" cy="4108450"/>
          </a:xfrm>
        </p:grpSpPr>
        <p:sp>
          <p:nvSpPr>
            <p:cNvPr id="6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Rectangle 134"/>
          <p:cNvSpPr/>
          <p:nvPr/>
        </p:nvSpPr>
        <p:spPr bwMode="auto">
          <a:xfrm>
            <a:off x="9029555" y="2088457"/>
            <a:ext cx="3497973" cy="4906067"/>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1768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11305545" y="6265892"/>
            <a:ext cx="665727" cy="457200"/>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Task pane add-in</a:t>
            </a:r>
            <a:endParaRPr lang="en-US" dirty="0"/>
          </a:p>
        </p:txBody>
      </p:sp>
      <p:pic>
        <p:nvPicPr>
          <p:cNvPr id="11" name="Picture 10"/>
          <p:cNvPicPr>
            <a:picLocks noChangeAspect="1"/>
          </p:cNvPicPr>
          <p:nvPr/>
        </p:nvPicPr>
        <p:blipFill rotWithShape="1">
          <a:blip r:embed="rId3"/>
          <a:srcRect b="980"/>
          <a:stretch/>
        </p:blipFill>
        <p:spPr>
          <a:xfrm>
            <a:off x="450592" y="1211287"/>
            <a:ext cx="7312583" cy="4663017"/>
          </a:xfrm>
          <a:prstGeom prst="rect">
            <a:avLst/>
          </a:prstGeom>
        </p:spPr>
      </p:pic>
      <p:pic>
        <p:nvPicPr>
          <p:cNvPr id="10" name="Picture 9"/>
          <p:cNvPicPr>
            <a:picLocks noChangeAspect="1"/>
          </p:cNvPicPr>
          <p:nvPr/>
        </p:nvPicPr>
        <p:blipFill rotWithShape="1">
          <a:blip r:embed="rId4"/>
          <a:srcRect b="925"/>
          <a:stretch/>
        </p:blipFill>
        <p:spPr>
          <a:xfrm>
            <a:off x="1927181" y="1211287"/>
            <a:ext cx="7308543" cy="4663017"/>
          </a:xfrm>
          <a:prstGeom prst="rect">
            <a:avLst/>
          </a:prstGeom>
        </p:spPr>
      </p:pic>
      <p:pic>
        <p:nvPicPr>
          <p:cNvPr id="9" name="Picture 8"/>
          <p:cNvPicPr>
            <a:picLocks noChangeAspect="1"/>
          </p:cNvPicPr>
          <p:nvPr/>
        </p:nvPicPr>
        <p:blipFill rotWithShape="1">
          <a:blip r:embed="rId5"/>
          <a:srcRect b="908"/>
          <a:stretch/>
        </p:blipFill>
        <p:spPr>
          <a:xfrm>
            <a:off x="3208577" y="1211287"/>
            <a:ext cx="7307293" cy="4663017"/>
          </a:xfrm>
          <a:prstGeom prst="rect">
            <a:avLst/>
          </a:prstGeom>
        </p:spPr>
      </p:pic>
      <p:pic>
        <p:nvPicPr>
          <p:cNvPr id="33" name="Picture 32"/>
          <p:cNvPicPr>
            <a:picLocks noChangeAspect="1"/>
          </p:cNvPicPr>
          <p:nvPr/>
        </p:nvPicPr>
        <p:blipFill>
          <a:blip r:embed="rId6"/>
          <a:stretch>
            <a:fillRect/>
          </a:stretch>
        </p:blipFill>
        <p:spPr>
          <a:xfrm>
            <a:off x="4680259" y="1211287"/>
            <a:ext cx="7298635" cy="4663017"/>
          </a:xfrm>
          <a:prstGeom prst="rect">
            <a:avLst/>
          </a:prstGeom>
        </p:spPr>
      </p:pic>
      <p:sp>
        <p:nvSpPr>
          <p:cNvPr id="4" name="Footer Placeholder 3"/>
          <p:cNvSpPr>
            <a:spLocks noGrp="1"/>
          </p:cNvSpPr>
          <p:nvPr>
            <p:ph type="ftr" sz="quarter" idx="11"/>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22978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a:t>
              </a:r>
              <a:r>
                <a:rPr lang="en-US" sz="1599" dirty="0">
                  <a:gradFill>
                    <a:gsLst>
                      <a:gs pos="17500">
                        <a:schemeClr val="tx1"/>
                      </a:gs>
                      <a:gs pos="54000">
                        <a:schemeClr val="tx1"/>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74639" y="5108870"/>
            <a:ext cx="8786948" cy="122300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46063" y="1495743"/>
            <a:ext cx="8815524" cy="24240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9385300" y="2884488"/>
            <a:ext cx="2779713" cy="4108450"/>
            <a:chOff x="9585325" y="2903538"/>
            <a:chExt cx="2779713" cy="4108450"/>
          </a:xfrm>
        </p:grpSpPr>
        <p:sp>
          <p:nvSpPr>
            <p:cNvPr id="6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Rectangle 134"/>
          <p:cNvSpPr/>
          <p:nvPr/>
        </p:nvSpPr>
        <p:spPr bwMode="auto">
          <a:xfrm>
            <a:off x="9029555" y="2088457"/>
            <a:ext cx="3497973" cy="4906067"/>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64393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ChangeAspect="1"/>
          </p:cNvGrpSpPr>
          <p:nvPr/>
        </p:nvGrpSpPr>
        <p:grpSpPr>
          <a:xfrm>
            <a:off x="11311533" y="6252116"/>
            <a:ext cx="665727" cy="457200"/>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Content add-in</a:t>
            </a:r>
            <a:endParaRPr lang="en-US" dirty="0"/>
          </a:p>
        </p:txBody>
      </p:sp>
      <p:pic>
        <p:nvPicPr>
          <p:cNvPr id="11" name="Picture 10"/>
          <p:cNvPicPr>
            <a:picLocks noChangeAspect="1"/>
          </p:cNvPicPr>
          <p:nvPr/>
        </p:nvPicPr>
        <p:blipFill rotWithShape="1">
          <a:blip r:embed="rId3"/>
          <a:srcRect b="951"/>
          <a:stretch/>
        </p:blipFill>
        <p:spPr>
          <a:xfrm>
            <a:off x="453729" y="1211287"/>
            <a:ext cx="7310491" cy="4663017"/>
          </a:xfrm>
          <a:prstGeom prst="rect">
            <a:avLst/>
          </a:prstGeom>
        </p:spPr>
      </p:pic>
      <p:pic>
        <p:nvPicPr>
          <p:cNvPr id="9" name="Picture 8"/>
          <p:cNvPicPr>
            <a:picLocks noChangeAspect="1"/>
          </p:cNvPicPr>
          <p:nvPr/>
        </p:nvPicPr>
        <p:blipFill rotWithShape="1">
          <a:blip r:embed="rId4"/>
          <a:srcRect b="882"/>
          <a:stretch/>
        </p:blipFill>
        <p:spPr>
          <a:xfrm>
            <a:off x="2455153" y="1211287"/>
            <a:ext cx="7305334" cy="4663017"/>
          </a:xfrm>
          <a:prstGeom prst="rect">
            <a:avLst/>
          </a:prstGeom>
        </p:spPr>
      </p:pic>
      <p:pic>
        <p:nvPicPr>
          <p:cNvPr id="10" name="Picture 9"/>
          <p:cNvPicPr>
            <a:picLocks noChangeAspect="1"/>
          </p:cNvPicPr>
          <p:nvPr/>
        </p:nvPicPr>
        <p:blipFill rotWithShape="1">
          <a:blip r:embed="rId5"/>
          <a:srcRect b="890"/>
          <a:stretch/>
        </p:blipFill>
        <p:spPr>
          <a:xfrm>
            <a:off x="4692007" y="1211287"/>
            <a:ext cx="7305937" cy="4663017"/>
          </a:xfrm>
          <a:prstGeom prst="rect">
            <a:avLst/>
          </a:prstGeom>
        </p:spPr>
      </p:pic>
      <p:sp>
        <p:nvSpPr>
          <p:cNvPr id="3" name="Footer Placeholder 2"/>
          <p:cNvSpPr>
            <a:spLocks noGrp="1"/>
          </p:cNvSpPr>
          <p:nvPr>
            <p:ph type="ftr" sz="quarter" idx="11"/>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1323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br>
              <a:rPr lang="en-US" dirty="0" smtClean="0">
                <a:gradFill>
                  <a:gsLst>
                    <a:gs pos="17500">
                      <a:schemeClr val="tx1"/>
                    </a:gs>
                    <a:gs pos="54000">
                      <a:schemeClr val="tx1"/>
                    </a:gs>
                  </a:gsLst>
                  <a:lin ang="5400000" scaled="0"/>
                </a:gradFill>
              </a:rPr>
            </a:br>
            <a:r>
              <a:rPr lang="en-US" sz="3198" dirty="0" smtClean="0">
                <a:gradFill>
                  <a:gsLst>
                    <a:gs pos="17500">
                      <a:schemeClr val="tx1"/>
                    </a:gs>
                    <a:gs pos="54000">
                      <a:schemeClr val="tx1"/>
                    </a:gs>
                  </a:gsLst>
                  <a:lin ang="5400000" scaled="0"/>
                </a:gradFill>
              </a:rPr>
              <a:t>A new way to build extensions for Office</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Content </a:t>
              </a:r>
              <a:r>
                <a:rPr lang="en-US" sz="2399" dirty="0" smtClean="0">
                  <a:gradFill>
                    <a:gsLst>
                      <a:gs pos="17500">
                        <a:schemeClr val="tx1"/>
                      </a:gs>
                      <a:gs pos="54000">
                        <a:schemeClr val="tx1"/>
                      </a:gs>
                    </a:gsLst>
                    <a:lin ang="5400000" scaled="0"/>
                  </a:gradFill>
                  <a:latin typeface="Segoe UI Light"/>
                </a:rPr>
                <a:t>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within a document content with read/write access</a:t>
              </a:r>
            </a:p>
            <a:p>
              <a:pPr marL="0" indent="0">
                <a:spcBef>
                  <a:spcPts val="600"/>
                </a:spcBef>
                <a:buNone/>
              </a:pPr>
              <a:r>
                <a:rPr lang="en-US" sz="1599" dirty="0">
                  <a:gradFill>
                    <a:gsLst>
                      <a:gs pos="17500">
                        <a:schemeClr val="tx1"/>
                      </a:gs>
                      <a:gs pos="54000">
                        <a:schemeClr val="tx1"/>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Contextual </a:t>
              </a:r>
              <a:r>
                <a:rPr lang="en-US" sz="2399" dirty="0" smtClean="0">
                  <a:gradFill>
                    <a:gsLst>
                      <a:gs pos="17500">
                        <a:schemeClr val="tx1"/>
                      </a:gs>
                      <a:gs pos="54000">
                        <a:schemeClr val="tx1"/>
                      </a:gs>
                    </a:gsLst>
                    <a:lin ang="5400000" scaled="0"/>
                  </a:gradFill>
                  <a:latin typeface="Segoe UI Light"/>
                </a:rPr>
                <a:t>mail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launched contextually from a mail message or appointment</a:t>
              </a:r>
            </a:p>
            <a:p>
              <a:pPr marL="0" indent="0">
                <a:spcBef>
                  <a:spcPts val="600"/>
                </a:spcBef>
                <a:buNone/>
              </a:pPr>
              <a:r>
                <a:rPr lang="en-US" sz="1599" dirty="0">
                  <a:gradFill>
                    <a:gsLst>
                      <a:gs pos="17500">
                        <a:schemeClr val="tx1"/>
                      </a:gs>
                      <a:gs pos="54000">
                        <a:schemeClr val="tx1"/>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Add-in </a:t>
              </a:r>
              <a:r>
                <a:rPr lang="en-US" sz="2399" dirty="0" smtClean="0">
                  <a:gradFill>
                    <a:gsLst>
                      <a:gs pos="17500">
                        <a:schemeClr val="tx1"/>
                      </a:gs>
                      <a:gs pos="54000">
                        <a:schemeClr val="tx1"/>
                      </a:gs>
                    </a:gsLst>
                    <a:lin ang="5400000" scaled="0"/>
                  </a:gradFill>
                  <a:latin typeface="Segoe UI Light"/>
                </a:rPr>
                <a:t>command</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Command in the Office UI to launch add-in or perform UI-less operation</a:t>
              </a:r>
            </a:p>
            <a:p>
              <a:pPr marL="0" indent="0">
                <a:spcBef>
                  <a:spcPts val="600"/>
                </a:spcBef>
                <a:buNone/>
              </a:pPr>
              <a:r>
                <a:rPr lang="en-US" sz="1599" dirty="0" smtClean="0">
                  <a:gradFill>
                    <a:gsLst>
                      <a:gs pos="17500">
                        <a:schemeClr val="tx1"/>
                      </a:gs>
                      <a:gs pos="54000">
                        <a:schemeClr val="tx1"/>
                      </a:gs>
                    </a:gsLst>
                    <a:lin ang="5400000" scaled="0"/>
                  </a:gradFill>
                </a:rPr>
                <a:t>Outlook and Outlook </a:t>
              </a:r>
              <a:r>
                <a:rPr lang="en-US" sz="1599" dirty="0">
                  <a:gradFill>
                    <a:gsLst>
                      <a:gs pos="17500">
                        <a:schemeClr val="tx1"/>
                      </a:gs>
                      <a:gs pos="54000">
                        <a:schemeClr val="tx1"/>
                      </a:gs>
                    </a:gsLst>
                    <a:lin ang="5400000" scaled="0"/>
                  </a:gradFill>
                </a:rPr>
                <a:t>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2399" dirty="0">
                  <a:gradFill>
                    <a:gsLst>
                      <a:gs pos="17500">
                        <a:schemeClr val="tx1"/>
                      </a:gs>
                      <a:gs pos="54000">
                        <a:schemeClr val="tx1"/>
                      </a:gs>
                    </a:gsLst>
                    <a:lin ang="5400000" scaled="0"/>
                  </a:gradFill>
                  <a:latin typeface="Segoe UI Light"/>
                </a:rPr>
                <a:t>Task </a:t>
              </a:r>
              <a:r>
                <a:rPr lang="en-US" sz="2399" dirty="0" smtClean="0">
                  <a:gradFill>
                    <a:gsLst>
                      <a:gs pos="17500">
                        <a:schemeClr val="tx1"/>
                      </a:gs>
                      <a:gs pos="54000">
                        <a:schemeClr val="tx1"/>
                      </a:gs>
                    </a:gsLst>
                    <a:lin ang="5400000" scaled="0"/>
                  </a:gradFill>
                  <a:latin typeface="Segoe UI Light"/>
                </a:rPr>
                <a:t>pane add-in</a:t>
              </a:r>
              <a:endParaRPr lang="en-US" sz="2399" dirty="0">
                <a:gradFill>
                  <a:gsLst>
                    <a:gs pos="17500">
                      <a:schemeClr val="tx1"/>
                    </a:gs>
                    <a:gs pos="54000">
                      <a:schemeClr val="tx1"/>
                    </a:gs>
                  </a:gsLst>
                  <a:lin ang="5400000" scaled="0"/>
                </a:gradFill>
                <a:latin typeface="Segoe UI Light"/>
              </a:endParaRPr>
            </a:p>
            <a:p>
              <a:pPr marL="0" indent="0">
                <a:spcBef>
                  <a:spcPts val="600"/>
                </a:spcBef>
                <a:buNone/>
              </a:pPr>
              <a:r>
                <a:rPr lang="en-US" sz="1599" dirty="0">
                  <a:gradFill>
                    <a:gsLst>
                      <a:gs pos="17500">
                        <a:schemeClr val="tx1"/>
                      </a:gs>
                      <a:gs pos="54000">
                        <a:schemeClr val="tx1"/>
                      </a:gs>
                    </a:gsLst>
                    <a:lin ang="5400000" scaled="0"/>
                  </a:gradFill>
                </a:rPr>
                <a:t>Add-in that runs beside a document/mail with read/write access</a:t>
              </a:r>
            </a:p>
            <a:p>
              <a:pPr marL="0" indent="0">
                <a:spcBef>
                  <a:spcPts val="600"/>
                </a:spcBef>
                <a:buNone/>
              </a:pPr>
              <a:r>
                <a:rPr lang="en-US" sz="1599" dirty="0">
                  <a:gradFill>
                    <a:gsLst>
                      <a:gs pos="17500">
                        <a:schemeClr val="tx1"/>
                      </a:gs>
                      <a:gs pos="54000">
                        <a:schemeClr val="tx1"/>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sp>
        <p:nvSpPr>
          <p:cNvPr id="3" name="Rectangle 2" hidden="1"/>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74639" y="1524318"/>
            <a:ext cx="8786948" cy="361277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35" name="Group 134"/>
          <p:cNvGrpSpPr/>
          <p:nvPr/>
        </p:nvGrpSpPr>
        <p:grpSpPr>
          <a:xfrm>
            <a:off x="9385300" y="2884488"/>
            <a:ext cx="2779713" cy="4108450"/>
            <a:chOff x="9585325" y="2903538"/>
            <a:chExt cx="2779713" cy="4108450"/>
          </a:xfrm>
        </p:grpSpPr>
        <p:sp>
          <p:nvSpPr>
            <p:cNvPr id="136"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2"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4"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bwMode="auto">
          <a:xfrm>
            <a:off x="9029555" y="2088457"/>
            <a:ext cx="3497973" cy="4906067"/>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69656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ChangeAspect="1"/>
          </p:cNvGrpSpPr>
          <p:nvPr/>
        </p:nvGrpSpPr>
        <p:grpSpPr>
          <a:xfrm>
            <a:off x="11313548" y="6240463"/>
            <a:ext cx="665727" cy="457200"/>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Add-in command</a:t>
            </a:r>
            <a:endParaRPr lang="en-US" dirty="0"/>
          </a:p>
        </p:txBody>
      </p:sp>
      <p:pic>
        <p:nvPicPr>
          <p:cNvPr id="10" name="Picture 9"/>
          <p:cNvPicPr>
            <a:picLocks noChangeAspect="1"/>
          </p:cNvPicPr>
          <p:nvPr/>
        </p:nvPicPr>
        <p:blipFill>
          <a:blip r:embed="rId3"/>
          <a:stretch>
            <a:fillRect/>
          </a:stretch>
        </p:blipFill>
        <p:spPr>
          <a:xfrm>
            <a:off x="2035925" y="1223042"/>
            <a:ext cx="8366991" cy="5345577"/>
          </a:xfrm>
          <a:prstGeom prst="rect">
            <a:avLst/>
          </a:prstGeom>
        </p:spPr>
      </p:pic>
      <p:grpSp>
        <p:nvGrpSpPr>
          <p:cNvPr id="24" name="Group 23"/>
          <p:cNvGrpSpPr/>
          <p:nvPr/>
        </p:nvGrpSpPr>
        <p:grpSpPr>
          <a:xfrm>
            <a:off x="1897523" y="1081050"/>
            <a:ext cx="8548815" cy="5616613"/>
            <a:chOff x="1859621" y="1089061"/>
            <a:chExt cx="8381952" cy="5506983"/>
          </a:xfrm>
        </p:grpSpPr>
        <p:sp>
          <p:nvSpPr>
            <p:cNvPr id="33" name="Freeform 32"/>
            <p:cNvSpPr/>
            <p:nvPr/>
          </p:nvSpPr>
          <p:spPr bwMode="auto">
            <a:xfrm>
              <a:off x="1859621" y="1089061"/>
              <a:ext cx="8381952" cy="5506983"/>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sp>
        <p:nvSpPr>
          <p:cNvPr id="4" name="Footer Placeholder 3"/>
          <p:cNvSpPr>
            <a:spLocks noGrp="1"/>
          </p:cNvSpPr>
          <p:nvPr>
            <p:ph type="ftr" sz="quarter" idx="11"/>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gradFill>
                  <a:gsLst>
                    <a:gs pos="8367">
                      <a:srgbClr val="000000"/>
                    </a:gs>
                    <a:gs pos="31000">
                      <a:srgbClr val="000000"/>
                    </a:gs>
                  </a:gsLst>
                  <a:lin ang="5400000" scaled="0"/>
                </a:gradFill>
              </a:rPr>
              <a:t> </a:t>
            </a:r>
            <a:r>
              <a:rPr lang="en-US" sz="1400" dirty="0">
                <a:gradFill>
                  <a:gsLst>
                    <a:gs pos="8367">
                      <a:schemeClr val="tx1"/>
                    </a:gs>
                    <a:gs pos="31000">
                      <a:schemeClr val="tx1"/>
                    </a:gs>
                  </a:gsLst>
                  <a:lin ang="5400000" scaled="0"/>
                </a:gradFill>
              </a:rPr>
              <a:t>Office add-in samples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231529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Getting started with</a:t>
            </a:r>
            <a:br>
              <a:rPr lang="en-US" smtClean="0"/>
            </a:br>
            <a:r>
              <a:rPr lang="en-US" smtClean="0"/>
              <a:t>Office add-ins </a:t>
            </a:r>
            <a:endParaRPr lang="en-US" dirty="0"/>
          </a:p>
        </p:txBody>
      </p:sp>
      <p:grpSp>
        <p:nvGrpSpPr>
          <p:cNvPr id="23" name="Group 22"/>
          <p:cNvGrpSpPr/>
          <p:nvPr/>
        </p:nvGrpSpPr>
        <p:grpSpPr>
          <a:xfrm>
            <a:off x="6645276" y="3239714"/>
            <a:ext cx="5516562" cy="325829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TextBox 21"/>
            <p:cNvSpPr txBox="1"/>
            <p:nvPr/>
          </p:nvSpPr>
          <p:spPr>
            <a:xfrm>
              <a:off x="6402829" y="3765574"/>
              <a:ext cx="3191579" cy="1911292"/>
            </a:xfrm>
            <a:prstGeom prst="rect">
              <a:avLst/>
            </a:prstGeom>
            <a:noFill/>
          </p:spPr>
          <p:txBody>
            <a:bodyPr wrap="none" lIns="0" tIns="0" rIns="0" bIns="0" rtlCol="0">
              <a:spAutoFit/>
            </a:bodyPr>
            <a:lstStyle/>
            <a:p>
              <a:pPr>
                <a:lnSpc>
                  <a:spcPct val="90000"/>
                </a:lnSpc>
              </a:pPr>
              <a:r>
                <a:rPr lang="en-US" sz="13800" dirty="0" smtClean="0">
                  <a:gradFill>
                    <a:gsLst>
                      <a:gs pos="3187">
                        <a:schemeClr val="accent1"/>
                      </a:gs>
                      <a:gs pos="14000">
                        <a:schemeClr val="accent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Tree>
    <p:extLst>
      <p:ext uri="{BB962C8B-B14F-4D97-AF65-F5344CB8AC3E}">
        <p14:creationId xmlns:p14="http://schemas.microsoft.com/office/powerpoint/2010/main" val="202085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103438" y="2076884"/>
            <a:ext cx="5938838" cy="1292662"/>
          </a:xfrm>
        </p:spPr>
        <p:txBody>
          <a:bodyPr/>
          <a:lstStyle/>
          <a:p>
            <a:r>
              <a:rPr lang="en-US" dirty="0"/>
              <a:t>Demo</a:t>
            </a:r>
            <a:br>
              <a:rPr lang="en-US" dirty="0"/>
            </a:br>
            <a:r>
              <a:rPr lang="en-US" dirty="0"/>
              <a:t>Office add-in samples</a:t>
            </a:r>
          </a:p>
        </p:txBody>
      </p:sp>
      <p:sp>
        <p:nvSpPr>
          <p:cNvPr id="8" name="Text Placeholder 7"/>
          <p:cNvSpPr>
            <a:spLocks noGrp="1"/>
          </p:cNvSpPr>
          <p:nvPr>
            <p:ph type="body" sz="quarter" idx="12"/>
          </p:nvPr>
        </p:nvSpPr>
        <p:spPr/>
        <p:txBody>
          <a:bodyPr/>
          <a:lstStyle/>
          <a:p>
            <a:r>
              <a:rPr lang="en-US" dirty="0" smtClean="0"/>
              <a:t>3</a:t>
            </a:r>
            <a:endParaRPr lang="en-US" dirty="0"/>
          </a:p>
        </p:txBody>
      </p:sp>
      <p:grpSp>
        <p:nvGrpSpPr>
          <p:cNvPr id="6" name="Group 5"/>
          <p:cNvGrpSpPr/>
          <p:nvPr/>
        </p:nvGrpSpPr>
        <p:grpSpPr>
          <a:xfrm>
            <a:off x="7657993" y="3089395"/>
            <a:ext cx="4511783" cy="3608268"/>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
        <p:nvSpPr>
          <p:cNvPr id="129" name="Freeform 25"/>
          <p:cNvSpPr>
            <a:spLocks noChangeAspect="1" noEditPoints="1"/>
          </p:cNvSpPr>
          <p:nvPr/>
        </p:nvSpPr>
        <p:spPr bwMode="black">
          <a:xfrm>
            <a:off x="9535540" y="4043235"/>
            <a:ext cx="530246" cy="526698"/>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Tree>
    <p:extLst>
      <p:ext uri="{BB962C8B-B14F-4D97-AF65-F5344CB8AC3E}">
        <p14:creationId xmlns:p14="http://schemas.microsoft.com/office/powerpoint/2010/main" val="140233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Getting started</a:t>
            </a:r>
            <a:endParaRPr lang="en-US" dirty="0"/>
          </a:p>
        </p:txBody>
      </p:sp>
      <p:sp>
        <p:nvSpPr>
          <p:cNvPr id="7" name="Rectangle 6"/>
          <p:cNvSpPr/>
          <p:nvPr/>
        </p:nvSpPr>
        <p:spPr bwMode="auto">
          <a:xfrm>
            <a:off x="274638" y="6383720"/>
            <a:ext cx="4005262" cy="3853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Freeform 7"/>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427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683" y="2128520"/>
            <a:ext cx="5907994" cy="4093428"/>
          </a:xfrm>
          <a:prstGeom prst="rect">
            <a:avLst/>
          </a:prstGeom>
        </p:spPr>
        <p:txBody>
          <a:bodyPr vert="horz" wrap="square" lIns="182880" tIns="146304" rIns="182880" bIns="146304" rtlCol="0">
            <a:spAutoFit/>
          </a:bodyPr>
          <a:lstStyle/>
          <a:p>
            <a:pPr>
              <a:spcBef>
                <a:spcPts val="600"/>
              </a:spcBef>
            </a:pPr>
            <a:r>
              <a:rPr lang="en-US" sz="2800" dirty="0" smtClean="0">
                <a:gradFill>
                  <a:gsLst>
                    <a:gs pos="3586">
                      <a:schemeClr val="tx1"/>
                    </a:gs>
                    <a:gs pos="51000">
                      <a:schemeClr val="tx1"/>
                    </a:gs>
                  </a:gsLst>
                  <a:lin ang="5400000" scaled="0"/>
                </a:gradFill>
              </a:rPr>
              <a:t>In-browser web editor for building client-side Office add-ins</a:t>
            </a:r>
          </a:p>
          <a:p>
            <a:pPr>
              <a:spcBef>
                <a:spcPts val="600"/>
              </a:spcBef>
            </a:pPr>
            <a:r>
              <a:rPr lang="en-US" sz="2800" dirty="0" smtClean="0">
                <a:gradFill>
                  <a:gsLst>
                    <a:gs pos="3586">
                      <a:schemeClr val="tx1"/>
                    </a:gs>
                    <a:gs pos="51000">
                      <a:schemeClr val="tx1"/>
                    </a:gs>
                  </a:gsLst>
                  <a:lin ang="5400000" scaled="0"/>
                </a:gradFill>
              </a:rPr>
              <a:t>Uses Office Online and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OneDrive for file storage</a:t>
            </a:r>
          </a:p>
          <a:p>
            <a:pPr>
              <a:spcBef>
                <a:spcPts val="600"/>
              </a:spcBef>
            </a:pPr>
            <a:r>
              <a:rPr lang="en-US" sz="2800" dirty="0" err="1" smtClean="0">
                <a:gradFill>
                  <a:gsLst>
                    <a:gs pos="3586">
                      <a:schemeClr val="tx1"/>
                    </a:gs>
                    <a:gs pos="51000">
                      <a:schemeClr val="tx1"/>
                    </a:gs>
                  </a:gsLst>
                  <a:lin ang="5400000" scaled="0"/>
                </a:gradFill>
              </a:rPr>
              <a:t>Intellisense</a:t>
            </a:r>
            <a:r>
              <a:rPr lang="en-US" sz="2800" dirty="0" smtClean="0">
                <a:gradFill>
                  <a:gsLst>
                    <a:gs pos="3586">
                      <a:schemeClr val="tx1"/>
                    </a:gs>
                    <a:gs pos="51000">
                      <a:schemeClr val="tx1"/>
                    </a:gs>
                  </a:gsLst>
                  <a:lin ang="5400000" scaled="0"/>
                </a:gradFill>
              </a:rPr>
              <a:t> for JavaScript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and HTML5</a:t>
            </a:r>
          </a:p>
          <a:p>
            <a:pPr>
              <a:spcBef>
                <a:spcPts val="600"/>
              </a:spcBef>
            </a:pPr>
            <a:r>
              <a:rPr lang="en-US" sz="2800" dirty="0" smtClean="0">
                <a:gradFill>
                  <a:gsLst>
                    <a:gs pos="3586">
                      <a:schemeClr val="tx1"/>
                    </a:gs>
                    <a:gs pos="51000">
                      <a:schemeClr val="tx1"/>
                    </a:gs>
                  </a:gsLst>
                  <a:lin ang="5400000" scaled="0"/>
                </a:gradFill>
              </a:rPr>
              <a:t>Allows for sharing and exporting</a:t>
            </a:r>
          </a:p>
          <a:p>
            <a:pPr>
              <a:spcBef>
                <a:spcPts val="600"/>
              </a:spcBef>
            </a:pPr>
            <a:r>
              <a:rPr lang="en-US" sz="2800" dirty="0" smtClean="0">
                <a:gradFill>
                  <a:gsLst>
                    <a:gs pos="3586">
                      <a:schemeClr val="tx1"/>
                    </a:gs>
                    <a:gs pos="51000">
                      <a:schemeClr val="tx1"/>
                    </a:gs>
                  </a:gsLst>
                  <a:lin ang="5400000" scaled="0"/>
                </a:gradFill>
              </a:rPr>
              <a:t>Doesn’t expose full add-in manifest</a:t>
            </a:r>
            <a:endParaRPr lang="en-US" sz="2800" dirty="0">
              <a:gradFill>
                <a:gsLst>
                  <a:gs pos="3586">
                    <a:schemeClr val="tx1"/>
                  </a:gs>
                  <a:gs pos="51000">
                    <a:schemeClr val="tx1"/>
                  </a:gs>
                </a:gsLst>
                <a:lin ang="5400000" scaled="0"/>
              </a:gradFill>
            </a:endParaRPr>
          </a:p>
        </p:txBody>
      </p:sp>
      <p:sp>
        <p:nvSpPr>
          <p:cNvPr id="2" name="Title 1"/>
          <p:cNvSpPr>
            <a:spLocks noGrp="1"/>
          </p:cNvSpPr>
          <p:nvPr>
            <p:ph type="title" idx="4294967295"/>
          </p:nvPr>
        </p:nvSpPr>
        <p:spPr>
          <a:xfrm>
            <a:off x="246062" y="295275"/>
            <a:ext cx="5697537" cy="917575"/>
          </a:xfrm>
        </p:spPr>
        <p:txBody>
          <a:bodyPr/>
          <a:lstStyle/>
          <a:p>
            <a:r>
              <a:rPr lang="en-US" dirty="0" smtClean="0">
                <a:gradFill>
                  <a:gsLst>
                    <a:gs pos="3586">
                      <a:schemeClr val="tx1"/>
                    </a:gs>
                    <a:gs pos="51000">
                      <a:schemeClr val="tx1"/>
                    </a:gs>
                  </a:gsLst>
                  <a:lin ang="5400000" scaled="0"/>
                </a:gradFill>
              </a:rPr>
              <a:t>Development options Napa</a:t>
            </a:r>
            <a:endParaRPr lang="en-US" dirty="0">
              <a:gradFill>
                <a:gsLst>
                  <a:gs pos="3586">
                    <a:schemeClr val="tx1"/>
                  </a:gs>
                  <a:gs pos="51000">
                    <a:schemeClr val="tx1"/>
                  </a:gs>
                </a:gsLst>
                <a:lin ang="5400000" scaled="0"/>
              </a:gradFill>
            </a:endParaRPr>
          </a:p>
        </p:txBody>
      </p:sp>
      <p:pic>
        <p:nvPicPr>
          <p:cNvPr id="3" name="Picture 2"/>
          <p:cNvPicPr>
            <a:picLocks noChangeAspect="1"/>
          </p:cNvPicPr>
          <p:nvPr/>
        </p:nvPicPr>
        <p:blipFill rotWithShape="1">
          <a:blip r:embed="rId3"/>
          <a:srcRect b="2189"/>
          <a:stretch/>
        </p:blipFill>
        <p:spPr>
          <a:xfrm>
            <a:off x="6858625" y="1862543"/>
            <a:ext cx="5120650" cy="3269438"/>
          </a:xfrm>
          <a:prstGeom prst="rect">
            <a:avLst/>
          </a:prstGeom>
        </p:spPr>
      </p:pic>
      <p:sp>
        <p:nvSpPr>
          <p:cNvPr id="5" name="Footer Placeholder 4"/>
          <p:cNvSpPr>
            <a:spLocks noGrp="1"/>
          </p:cNvSpPr>
          <p:nvPr>
            <p:ph type="ftr" sz="quarter" idx="12"/>
          </p:nvPr>
        </p:nvSpPr>
        <p:spPr/>
        <p:txBody>
          <a:bodyPr/>
          <a:lstStyle/>
          <a:p>
            <a:pPr>
              <a:defRPr/>
            </a:pPr>
            <a:r>
              <a:rPr lang="en-US" sz="1400" dirty="0" smtClean="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smtClean="0">
                <a:gradFill>
                  <a:gsLst>
                    <a:gs pos="8367">
                      <a:srgbClr val="000000"/>
                    </a:gs>
                    <a:gs pos="31000">
                      <a:srgbClr val="000000"/>
                    </a:gs>
                  </a:gsLst>
                  <a:lin ang="5400000" scaled="0"/>
                </a:gradFill>
              </a:rPr>
              <a:t> Getting started</a:t>
            </a:r>
          </a:p>
          <a:p>
            <a:endParaRPr lang="en-US" dirty="0"/>
          </a:p>
        </p:txBody>
      </p:sp>
    </p:spTree>
    <p:extLst>
      <p:ext uri="{BB962C8B-B14F-4D97-AF65-F5344CB8AC3E}">
        <p14:creationId xmlns:p14="http://schemas.microsoft.com/office/powerpoint/2010/main" val="128561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683" y="2126507"/>
            <a:ext cx="5514975" cy="3958007"/>
          </a:xfrm>
        </p:spPr>
        <p:txBody>
          <a:bodyPr lIns="182880" tIns="146304" rIns="182880" bIns="146304"/>
          <a:lstStyle/>
          <a:p>
            <a:r>
              <a:rPr lang="en-US" sz="2800" dirty="0" smtClean="0"/>
              <a:t>First-class development </a:t>
            </a:r>
            <a:br>
              <a:rPr lang="en-US" sz="2800" dirty="0" smtClean="0"/>
            </a:br>
            <a:r>
              <a:rPr lang="en-US" sz="2800" dirty="0" smtClean="0"/>
              <a:t>experience with templates </a:t>
            </a:r>
            <a:br>
              <a:rPr lang="en-US" sz="2800" dirty="0" smtClean="0"/>
            </a:br>
            <a:r>
              <a:rPr lang="en-US" sz="2800" dirty="0" smtClean="0"/>
              <a:t>and debugging</a:t>
            </a:r>
          </a:p>
          <a:p>
            <a:r>
              <a:rPr lang="en-US" sz="2800" dirty="0" smtClean="0"/>
              <a:t>Exposes the full add-in </a:t>
            </a:r>
            <a:br>
              <a:rPr lang="en-US" sz="2800" dirty="0" smtClean="0"/>
            </a:br>
            <a:r>
              <a:rPr lang="en-US" sz="2800" dirty="0" smtClean="0"/>
              <a:t>manifest and automated deployment commands</a:t>
            </a:r>
          </a:p>
          <a:p>
            <a:r>
              <a:rPr lang="en-US" sz="2800" dirty="0" smtClean="0"/>
              <a:t>Allows for web projects </a:t>
            </a:r>
            <a:br>
              <a:rPr lang="en-US" sz="2800" dirty="0" smtClean="0"/>
            </a:br>
            <a:r>
              <a:rPr lang="en-US" sz="2800" dirty="0" smtClean="0"/>
              <a:t>containing both client-side </a:t>
            </a:r>
            <a:br>
              <a:rPr lang="en-US" sz="2800" dirty="0" smtClean="0"/>
            </a:br>
            <a:r>
              <a:rPr lang="en-US" sz="2800" dirty="0" smtClean="0"/>
              <a:t>and server-side assets</a:t>
            </a:r>
            <a:endParaRPr lang="en-US" sz="2800" dirty="0"/>
          </a:p>
        </p:txBody>
      </p:sp>
      <p:sp>
        <p:nvSpPr>
          <p:cNvPr id="2" name="Title 1"/>
          <p:cNvSpPr>
            <a:spLocks noGrp="1"/>
          </p:cNvSpPr>
          <p:nvPr>
            <p:ph type="title" idx="4294967295"/>
          </p:nvPr>
        </p:nvSpPr>
        <p:spPr>
          <a:xfrm>
            <a:off x="247652" y="295275"/>
            <a:ext cx="5968092" cy="917575"/>
          </a:xfrm>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Development options</a:t>
            </a:r>
            <a:br>
              <a:rPr lang="en-US" dirty="0">
                <a:gradFill>
                  <a:gsLst>
                    <a:gs pos="3586">
                      <a:schemeClr val="tx1"/>
                    </a:gs>
                    <a:gs pos="51000">
                      <a:schemeClr val="tx1"/>
                    </a:gs>
                  </a:gsLst>
                  <a:lin ang="5400000" scaled="0"/>
                </a:gradFill>
              </a:rPr>
            </a:br>
            <a:r>
              <a:rPr lang="en-US" dirty="0">
                <a:gradFill>
                  <a:gsLst>
                    <a:gs pos="3586">
                      <a:schemeClr val="tx1"/>
                    </a:gs>
                    <a:gs pos="51000">
                      <a:schemeClr val="tx1"/>
                    </a:gs>
                  </a:gsLst>
                  <a:lin ang="5400000" scaled="0"/>
                </a:gradFill>
              </a:rPr>
              <a:t>Visual Studio</a:t>
            </a:r>
          </a:p>
        </p:txBody>
      </p:sp>
      <p:grpSp>
        <p:nvGrpSpPr>
          <p:cNvPr id="5" name="Group 4"/>
          <p:cNvGrpSpPr/>
          <p:nvPr/>
        </p:nvGrpSpPr>
        <p:grpSpPr>
          <a:xfrm>
            <a:off x="7142785" y="2365770"/>
            <a:ext cx="4551706" cy="2059787"/>
            <a:chOff x="7315505" y="2365770"/>
            <a:chExt cx="4551706" cy="2059787"/>
          </a:xfrm>
        </p:grpSpPr>
        <p:grpSp>
          <p:nvGrpSpPr>
            <p:cNvPr id="15" name="Group 14"/>
            <p:cNvGrpSpPr/>
            <p:nvPr/>
          </p:nvGrpSpPr>
          <p:grpSpPr>
            <a:xfrm>
              <a:off x="7315505" y="2365770"/>
              <a:ext cx="4551706" cy="2059787"/>
              <a:chOff x="4495800" y="1914313"/>
              <a:chExt cx="4462862" cy="2019582"/>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
          <p:nvSpPr>
            <p:cNvPr id="3" name="Oval 2"/>
            <p:cNvSpPr/>
            <p:nvPr/>
          </p:nvSpPr>
          <p:spPr bwMode="auto">
            <a:xfrm>
              <a:off x="10060940" y="3244850"/>
              <a:ext cx="79481" cy="762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1787730" y="3762375"/>
              <a:ext cx="79481" cy="762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Footer Placeholder 5"/>
          <p:cNvSpPr>
            <a:spLocks noGrp="1"/>
          </p:cNvSpPr>
          <p:nvPr>
            <p:ph type="ftr" sz="quarter" idx="12"/>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rPr>
              <a:t> Getting started</a:t>
            </a:r>
          </a:p>
          <a:p>
            <a:endParaRPr lang="en-US" dirty="0"/>
          </a:p>
        </p:txBody>
      </p:sp>
    </p:spTree>
    <p:extLst>
      <p:ext uri="{BB962C8B-B14F-4D97-AF65-F5344CB8AC3E}">
        <p14:creationId xmlns:p14="http://schemas.microsoft.com/office/powerpoint/2010/main" val="18070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683" y="2128520"/>
            <a:ext cx="5514975" cy="2511457"/>
          </a:xfrm>
          <a:prstGeom prst="rect">
            <a:avLst/>
          </a:prstGeom>
        </p:spPr>
        <p:txBody>
          <a:bodyPr vert="horz" wrap="square" lIns="182880" tIns="146304" rIns="182880" bIns="146304" rtlCol="0">
            <a:spAutoFit/>
          </a:bodyPr>
          <a:lstStyle/>
          <a:p>
            <a:pPr>
              <a:spcBef>
                <a:spcPts val="600"/>
              </a:spcBef>
            </a:pPr>
            <a:r>
              <a:rPr lang="en-US" sz="2800" dirty="0">
                <a:gradFill>
                  <a:gsLst>
                    <a:gs pos="3586">
                      <a:schemeClr val="tx1"/>
                    </a:gs>
                    <a:gs pos="51000">
                      <a:schemeClr val="tx1"/>
                    </a:gs>
                  </a:gsLst>
                  <a:lin ang="5400000" scaled="0"/>
                </a:gradFill>
              </a:rPr>
              <a:t>You can use anything that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delivers </a:t>
            </a:r>
            <a:r>
              <a:rPr lang="en-US" sz="2800" dirty="0">
                <a:gradFill>
                  <a:gsLst>
                    <a:gs pos="3586">
                      <a:schemeClr val="tx1"/>
                    </a:gs>
                    <a:gs pos="51000">
                      <a:schemeClr val="tx1"/>
                    </a:gs>
                  </a:gsLst>
                  <a:lin ang="5400000" scaled="0"/>
                </a:gradFill>
              </a:rPr>
              <a:t>for the web</a:t>
            </a:r>
          </a:p>
          <a:p>
            <a:pPr>
              <a:spcBef>
                <a:spcPts val="600"/>
              </a:spcBef>
            </a:pPr>
            <a:r>
              <a:rPr lang="en-US" sz="2800" dirty="0">
                <a:gradFill>
                  <a:gsLst>
                    <a:gs pos="3586">
                      <a:schemeClr val="tx1"/>
                    </a:gs>
                    <a:gs pos="51000">
                      <a:schemeClr val="tx1"/>
                    </a:gs>
                  </a:gsLst>
                  <a:lin ang="5400000" scaled="0"/>
                </a:gradFill>
              </a:rPr>
              <a:t>Microsoft offering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Yeoman </a:t>
            </a:r>
            <a:r>
              <a:rPr lang="en-US" sz="2800" dirty="0">
                <a:gradFill>
                  <a:gsLst>
                    <a:gs pos="3586">
                      <a:schemeClr val="tx1"/>
                    </a:gs>
                    <a:gs pos="51000">
                      <a:schemeClr val="tx1"/>
                    </a:gs>
                  </a:gsLst>
                  <a:lin ang="5400000" scaled="0"/>
                </a:gradFill>
              </a:rPr>
              <a:t>generator for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skeleton add-in </a:t>
            </a:r>
            <a:r>
              <a:rPr lang="en-US" sz="2800" dirty="0">
                <a:gradFill>
                  <a:gsLst>
                    <a:gs pos="3586">
                      <a:schemeClr val="tx1"/>
                    </a:gs>
                    <a:gs pos="51000">
                      <a:schemeClr val="tx1"/>
                    </a:gs>
                  </a:gsLst>
                  <a:lin ang="5400000" scaled="0"/>
                </a:gradFill>
              </a:rPr>
              <a:t>project</a:t>
            </a:r>
          </a:p>
          <a:p>
            <a:pPr>
              <a:spcBef>
                <a:spcPts val="600"/>
              </a:spcBef>
            </a:pPr>
            <a:r>
              <a:rPr lang="en-US" sz="2800" dirty="0">
                <a:gradFill>
                  <a:gsLst>
                    <a:gs pos="3586">
                      <a:schemeClr val="tx1"/>
                    </a:gs>
                    <a:gs pos="51000">
                      <a:schemeClr val="tx1"/>
                    </a:gs>
                  </a:gsLst>
                  <a:lin ang="5400000" scaled="0"/>
                </a:gradFill>
              </a:rPr>
              <a:t>Keep in mind that add-ins </a:t>
            </a:r>
            <a:r>
              <a:rPr lang="en-US" sz="2800" dirty="0" smtClean="0">
                <a:gradFill>
                  <a:gsLst>
                    <a:gs pos="3586">
                      <a:schemeClr val="tx1"/>
                    </a:gs>
                    <a:gs pos="51000">
                      <a:schemeClr val="tx1"/>
                    </a:gs>
                  </a:gsLst>
                  <a:lin ang="5400000" scaled="0"/>
                </a:gradFill>
              </a:rPr>
              <a:t/>
            </a:r>
            <a:br>
              <a:rPr lang="en-US" sz="2800" dirty="0" smtClean="0">
                <a:gradFill>
                  <a:gsLst>
                    <a:gs pos="3586">
                      <a:schemeClr val="tx1"/>
                    </a:gs>
                    <a:gs pos="51000">
                      <a:schemeClr val="tx1"/>
                    </a:gs>
                  </a:gsLst>
                  <a:lin ang="5400000" scaled="0"/>
                </a:gradFill>
              </a:rPr>
            </a:br>
            <a:r>
              <a:rPr lang="en-US" sz="2800" dirty="0" smtClean="0">
                <a:gradFill>
                  <a:gsLst>
                    <a:gs pos="3586">
                      <a:schemeClr val="tx1"/>
                    </a:gs>
                    <a:gs pos="51000">
                      <a:schemeClr val="tx1"/>
                    </a:gs>
                  </a:gsLst>
                  <a:lin ang="5400000" scaled="0"/>
                </a:gradFill>
              </a:rPr>
              <a:t>need </a:t>
            </a:r>
            <a:r>
              <a:rPr lang="en-US" sz="2800" dirty="0">
                <a:gradFill>
                  <a:gsLst>
                    <a:gs pos="3586">
                      <a:schemeClr val="tx1"/>
                    </a:gs>
                    <a:gs pos="51000">
                      <a:schemeClr val="tx1"/>
                    </a:gs>
                  </a:gsLst>
                  <a:lin ang="5400000" scaled="0"/>
                </a:gradFill>
              </a:rPr>
              <a:t>SSL/HTTPS</a:t>
            </a:r>
          </a:p>
        </p:txBody>
      </p:sp>
      <p:sp>
        <p:nvSpPr>
          <p:cNvPr id="2" name="Title 1"/>
          <p:cNvSpPr>
            <a:spLocks noGrp="1"/>
          </p:cNvSpPr>
          <p:nvPr>
            <p:ph type="title" idx="4294967295"/>
          </p:nvPr>
        </p:nvSpPr>
        <p:spPr>
          <a:xfrm>
            <a:off x="247652" y="295275"/>
            <a:ext cx="5968092" cy="917575"/>
          </a:xfrm>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Development </a:t>
            </a:r>
            <a:r>
              <a:rPr lang="en-US" dirty="0" smtClean="0">
                <a:gradFill>
                  <a:gsLst>
                    <a:gs pos="3586">
                      <a:schemeClr val="tx1"/>
                    </a:gs>
                    <a:gs pos="51000">
                      <a:schemeClr val="tx1"/>
                    </a:gs>
                  </a:gsLst>
                  <a:lin ang="5400000" scaled="0"/>
                </a:gradFill>
              </a:rPr>
              <a:t>options</a:t>
            </a:r>
            <a:br>
              <a:rPr lang="en-US" dirty="0" smtClean="0">
                <a:gradFill>
                  <a:gsLst>
                    <a:gs pos="3586">
                      <a:schemeClr val="tx1"/>
                    </a:gs>
                    <a:gs pos="51000">
                      <a:schemeClr val="tx1"/>
                    </a:gs>
                  </a:gsLst>
                  <a:lin ang="5400000" scaled="0"/>
                </a:gradFill>
              </a:rPr>
            </a:br>
            <a:r>
              <a:rPr lang="en-US" dirty="0" smtClean="0">
                <a:gradFill>
                  <a:gsLst>
                    <a:gs pos="3586">
                      <a:schemeClr val="tx1"/>
                    </a:gs>
                    <a:gs pos="51000">
                      <a:schemeClr val="tx1"/>
                    </a:gs>
                  </a:gsLst>
                  <a:lin ang="5400000" scaled="0"/>
                </a:gradFill>
              </a:rPr>
              <a:t>Other</a:t>
            </a:r>
            <a:endParaRPr lang="en-US" dirty="0">
              <a:gradFill>
                <a:gsLst>
                  <a:gs pos="3586">
                    <a:schemeClr val="tx1"/>
                  </a:gs>
                  <a:gs pos="51000">
                    <a:schemeClr val="tx1"/>
                  </a:gs>
                </a:gsLst>
                <a:lin ang="5400000" scaled="0"/>
              </a:gra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700" y="1855334"/>
            <a:ext cx="3790626" cy="3283857"/>
          </a:xfrm>
          <a:prstGeom prst="rect">
            <a:avLst/>
          </a:prstGeom>
        </p:spPr>
      </p:pic>
      <p:sp>
        <p:nvSpPr>
          <p:cNvPr id="3" name="Footer Placeholder 2"/>
          <p:cNvSpPr>
            <a:spLocks noGrp="1"/>
          </p:cNvSpPr>
          <p:nvPr>
            <p:ph type="ftr" sz="quarter" idx="12"/>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rPr>
              <a:t> Getting started</a:t>
            </a:r>
          </a:p>
          <a:p>
            <a:endParaRPr lang="en-US" dirty="0"/>
          </a:p>
        </p:txBody>
      </p:sp>
    </p:spTree>
    <p:extLst>
      <p:ext uri="{BB962C8B-B14F-4D97-AF65-F5344CB8AC3E}">
        <p14:creationId xmlns:p14="http://schemas.microsoft.com/office/powerpoint/2010/main" val="268577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0826" y="2130407"/>
            <a:ext cx="5514975" cy="3096232"/>
          </a:xfrm>
        </p:spPr>
        <p:txBody>
          <a:bodyPr lIns="182880" tIns="146304" rIns="182880" bIns="146304"/>
          <a:lstStyle/>
          <a:p>
            <a:r>
              <a:rPr lang="en-US" sz="2800" dirty="0" smtClean="0"/>
              <a:t>Responsive, mobile-first, </a:t>
            </a:r>
            <a:br>
              <a:rPr lang="en-US" sz="2800" dirty="0" smtClean="0"/>
            </a:br>
            <a:r>
              <a:rPr lang="en-US" sz="2800" dirty="0" smtClean="0"/>
              <a:t>front-end framework for </a:t>
            </a:r>
            <a:br>
              <a:rPr lang="en-US" sz="2800" dirty="0" smtClean="0"/>
            </a:br>
            <a:r>
              <a:rPr lang="en-US" sz="2800" dirty="0" smtClean="0"/>
              <a:t>developers that delivers </a:t>
            </a:r>
            <a:br>
              <a:rPr lang="en-US" sz="2800" dirty="0" smtClean="0"/>
            </a:br>
            <a:r>
              <a:rPr lang="en-US" sz="2800" dirty="0" smtClean="0"/>
              <a:t>instant look and feel of Office</a:t>
            </a:r>
          </a:p>
          <a:p>
            <a:r>
              <a:rPr lang="en-US" sz="2800" dirty="0" smtClean="0"/>
              <a:t>Handles typography, color, </a:t>
            </a:r>
            <a:br>
              <a:rPr lang="en-US" sz="2800" dirty="0" smtClean="0"/>
            </a:br>
            <a:r>
              <a:rPr lang="en-US" sz="2800" dirty="0" smtClean="0"/>
              <a:t>icons, animations, responsive </a:t>
            </a:r>
            <a:br>
              <a:rPr lang="en-US" sz="2800" dirty="0" smtClean="0"/>
            </a:br>
            <a:r>
              <a:rPr lang="en-US" sz="2800" dirty="0" smtClean="0"/>
              <a:t>grid layouts, and localization</a:t>
            </a:r>
            <a:endParaRPr lang="en-US" sz="2800" dirty="0"/>
          </a:p>
        </p:txBody>
      </p:sp>
      <p:sp>
        <p:nvSpPr>
          <p:cNvPr id="2" name="Title 1"/>
          <p:cNvSpPr>
            <a:spLocks noGrp="1"/>
          </p:cNvSpPr>
          <p:nvPr>
            <p:ph type="title" idx="4294967295"/>
          </p:nvPr>
        </p:nvSpPr>
        <p:spPr>
          <a:xfrm>
            <a:off x="246062" y="295275"/>
            <a:ext cx="5989638" cy="917575"/>
          </a:xfrm>
        </p:spPr>
        <p:txBody>
          <a:bodyPr vert="horz" wrap="square" lIns="146304" tIns="91440" rIns="146304" bIns="91440" rtlCol="0" anchor="t">
            <a:noAutofit/>
          </a:bodyPr>
          <a:lstStyle/>
          <a:p>
            <a:r>
              <a:rPr lang="en-US" dirty="0">
                <a:gradFill>
                  <a:gsLst>
                    <a:gs pos="3586">
                      <a:schemeClr val="tx1"/>
                    </a:gs>
                    <a:gs pos="51000">
                      <a:schemeClr val="tx1"/>
                    </a:gs>
                  </a:gsLst>
                  <a:lin ang="5400000" scaled="0"/>
                </a:gradFill>
              </a:rPr>
              <a:t>Office UI Fabric</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94" t="4588" r="4357" b="8610"/>
          <a:stretch/>
        </p:blipFill>
        <p:spPr>
          <a:xfrm>
            <a:off x="7114495" y="2415948"/>
            <a:ext cx="4659086" cy="2162628"/>
          </a:xfrm>
          <a:prstGeom prst="rect">
            <a:avLst/>
          </a:prstGeom>
        </p:spPr>
      </p:pic>
      <p:sp>
        <p:nvSpPr>
          <p:cNvPr id="5" name="Footer Placeholder 4"/>
          <p:cNvSpPr>
            <a:spLocks noGrp="1"/>
          </p:cNvSpPr>
          <p:nvPr>
            <p:ph type="ftr" sz="quarter" idx="12"/>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8367">
                      <a:srgbClr val="000000"/>
                    </a:gs>
                    <a:gs pos="31000">
                      <a:srgbClr val="000000"/>
                    </a:gs>
                  </a:gsLst>
                  <a:lin ang="5400000" scaled="0"/>
                </a:gradFill>
              </a:rPr>
              <a:t> Getting started</a:t>
            </a:r>
          </a:p>
          <a:p>
            <a:endParaRPr lang="en-US" dirty="0"/>
          </a:p>
        </p:txBody>
      </p:sp>
    </p:spTree>
    <p:extLst>
      <p:ext uri="{BB962C8B-B14F-4D97-AF65-F5344CB8AC3E}">
        <p14:creationId xmlns:p14="http://schemas.microsoft.com/office/powerpoint/2010/main" val="23806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smtClean="0"/>
              <a:t>Demo </a:t>
            </a:r>
            <a:br>
              <a:rPr lang="en-US" smtClean="0"/>
            </a:br>
            <a:r>
              <a:rPr lang="en-US" smtClean="0"/>
              <a:t>Building your first </a:t>
            </a:r>
            <a:br>
              <a:rPr lang="en-US" smtClean="0"/>
            </a:br>
            <a:r>
              <a:rPr lang="en-US" smtClean="0"/>
              <a:t>Office add-in</a:t>
            </a:r>
            <a:endParaRPr lang="en-US" dirty="0"/>
          </a:p>
        </p:txBody>
      </p:sp>
      <p:sp>
        <p:nvSpPr>
          <p:cNvPr id="8" name="Text Placeholder 7"/>
          <p:cNvSpPr>
            <a:spLocks noGrp="1"/>
          </p:cNvSpPr>
          <p:nvPr>
            <p:ph type="body" sz="quarter" idx="12"/>
          </p:nvPr>
        </p:nvSpPr>
        <p:spPr/>
        <p:txBody>
          <a:bodyPr/>
          <a:lstStyle/>
          <a:p>
            <a:r>
              <a:rPr lang="en-US" smtClean="0"/>
              <a:t>4</a:t>
            </a:r>
            <a:endParaRPr lang="en-US" dirty="0"/>
          </a:p>
        </p:txBody>
      </p:sp>
    </p:spTree>
    <p:extLst>
      <p:ext uri="{BB962C8B-B14F-4D97-AF65-F5344CB8AC3E}">
        <p14:creationId xmlns:p14="http://schemas.microsoft.com/office/powerpoint/2010/main" val="323695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nvPr>
        </p:nvGraphicFramePr>
        <p:xfrm>
          <a:off x="436563" y="1221438"/>
          <a:ext cx="10126514"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xmlns="" val="2056504082"/>
                    </a:ext>
                  </a:extLst>
                </a:gridCol>
                <a:gridCol w="1280160">
                  <a:extLst>
                    <a:ext uri="{9D8B030D-6E8A-4147-A177-3AD203B41FA5}">
                      <a16:colId xmlns:a16="http://schemas.microsoft.com/office/drawing/2014/main" xmlns="" val="3242084172"/>
                    </a:ext>
                  </a:extLst>
                </a:gridCol>
                <a:gridCol w="1280160">
                  <a:extLst>
                    <a:ext uri="{9D8B030D-6E8A-4147-A177-3AD203B41FA5}">
                      <a16:colId xmlns:a16="http://schemas.microsoft.com/office/drawing/2014/main" xmlns="" val="1267922834"/>
                    </a:ext>
                  </a:extLst>
                </a:gridCol>
                <a:gridCol w="1280160">
                  <a:extLst>
                    <a:ext uri="{9D8B030D-6E8A-4147-A177-3AD203B41FA5}">
                      <a16:colId xmlns:a16="http://schemas.microsoft.com/office/drawing/2014/main" xmlns="" val="2213391107"/>
                    </a:ext>
                  </a:extLst>
                </a:gridCol>
                <a:gridCol w="1280160">
                  <a:extLst>
                    <a:ext uri="{9D8B030D-6E8A-4147-A177-3AD203B41FA5}">
                      <a16:colId xmlns:a16="http://schemas.microsoft.com/office/drawing/2014/main" xmlns="" val="4228093556"/>
                    </a:ext>
                  </a:extLst>
                </a:gridCol>
                <a:gridCol w="1280160">
                  <a:extLst>
                    <a:ext uri="{9D8B030D-6E8A-4147-A177-3AD203B41FA5}">
                      <a16:colId xmlns:a16="http://schemas.microsoft.com/office/drawing/2014/main" xmlns="" val="420889860"/>
                    </a:ext>
                  </a:extLst>
                </a:gridCol>
                <a:gridCol w="1280160">
                  <a:extLst>
                    <a:ext uri="{9D8B030D-6E8A-4147-A177-3AD203B41FA5}">
                      <a16:colId xmlns:a16="http://schemas.microsoft.com/office/drawing/2014/main" xmlns="" val="614192711"/>
                    </a:ext>
                  </a:extLst>
                </a:gridCol>
                <a:gridCol w="1280160">
                  <a:extLst>
                    <a:ext uri="{9D8B030D-6E8A-4147-A177-3AD203B41FA5}">
                      <a16:colId xmlns:a16="http://schemas.microsoft.com/office/drawing/2014/main" xmlns="" val="552487028"/>
                    </a:ext>
                  </a:extLst>
                </a:gridCol>
              </a:tblGrid>
              <a:tr h="889114">
                <a:tc>
                  <a:txBody>
                    <a:bodyPr/>
                    <a:lstStyle/>
                    <a:p>
                      <a:endParaRPr lang="en-US" sz="1400" b="0" dirty="0"/>
                    </a:p>
                  </a:txBody>
                  <a:tcPr marL="91390" marR="91390" marT="45696" marB="45696">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Win32</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Online</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iPad</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iPhone</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Mac</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Android</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400" b="0" dirty="0" smtClean="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rPr>
                        <a:t>UWA</a:t>
                      </a:r>
                      <a:endParaRPr lang="en-US" sz="1400" b="0" dirty="0">
                        <a:gradFill>
                          <a:gsLst>
                            <a:gs pos="83168">
                              <a:schemeClr val="bg1"/>
                            </a:gs>
                            <a:gs pos="73267">
                              <a:schemeClr val="bg1"/>
                            </a:gs>
                          </a:gsLst>
                          <a:lin ang="5400000" scaled="0"/>
                        </a:gradFill>
                        <a:latin typeface="Segoe UI Semibold" panose="020B0702040204020203" pitchFamily="34" charset="0"/>
                        <a:cs typeface="Segoe UI Semibold" panose="020B0702040204020203" pitchFamily="34" charset="0"/>
                      </a:endParaRPr>
                    </a:p>
                  </a:txBody>
                  <a:tcPr marL="89630" marR="91390" marT="71704" marB="71704" anchor="b">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xmlns=""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algn="ctr"/>
                      <a:endParaRPr lang="en-US" sz="1400" dirty="0">
                        <a:solidFill>
                          <a:schemeClr val="tx1"/>
                        </a:soli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sz="1400" dirty="0" smtClean="0">
                          <a:gradFill>
                            <a:gsLst>
                              <a:gs pos="83168">
                                <a:schemeClr val="tx1"/>
                              </a:gs>
                              <a:gs pos="73267">
                                <a:schemeClr val="tx1"/>
                              </a:gs>
                            </a:gsLst>
                            <a:lin ang="5400000" scaled="0"/>
                          </a:gradFill>
                        </a:rPr>
                        <a:t>Read</a:t>
                      </a:r>
                      <a:endParaRPr lang="en-US" sz="1400" dirty="0">
                        <a:gradFill>
                          <a:gsLst>
                            <a:gs pos="83168">
                              <a:schemeClr val="tx1"/>
                            </a:gs>
                            <a:gs pos="73267">
                              <a:schemeClr val="tx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xmlns=""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Compose</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400" dirty="0"/>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xmlns=""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APIs</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gradFill>
                            <a:gsLst>
                              <a:gs pos="83168">
                                <a:schemeClr val="tx1"/>
                              </a:gs>
                              <a:gs pos="73267">
                                <a:schemeClr val="tx1"/>
                              </a:gs>
                            </a:gsLst>
                            <a:lin ang="5400000" scaled="0"/>
                          </a:gradFill>
                        </a:rPr>
                        <a:t>View</a:t>
                      </a:r>
                      <a:endParaRPr lang="en-US" sz="1400" dirty="0">
                        <a:gradFill>
                          <a:gsLst>
                            <a:gs pos="83168">
                              <a:schemeClr val="tx1"/>
                            </a:gs>
                            <a:gs pos="73267">
                              <a:schemeClr val="tx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tc rowSpan="2">
                  <a:txBody>
                    <a:bodyPr/>
                    <a:lstStyle/>
                    <a:p>
                      <a:endParaRPr lang="en-US" sz="1400" dirty="0"/>
                    </a:p>
                  </a:txBody>
                  <a:tcPr marL="91390" marR="91390" marT="45696" marB="45696">
                    <a:lnL w="28575"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xmlns=""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gradFill>
                            <a:gsLst>
                              <a:gs pos="83168">
                                <a:schemeClr val="bg1"/>
                              </a:gs>
                              <a:gs pos="73267">
                                <a:schemeClr val="bg1"/>
                              </a:gs>
                            </a:gsLst>
                            <a:lin ang="5400000" scaled="0"/>
                          </a:gradFill>
                        </a:rPr>
                        <a:t>Edit</a:t>
                      </a:r>
                      <a:endParaRPr lang="en-US" sz="1400" dirty="0">
                        <a:gradFill>
                          <a:gsLst>
                            <a:gs pos="83168">
                              <a:schemeClr val="bg1"/>
                            </a:gs>
                            <a:gs pos="73267">
                              <a:schemeClr val="bg1"/>
                            </a:gs>
                          </a:gsLst>
                          <a:lin ang="5400000" scaled="0"/>
                        </a:gradFill>
                      </a:endParaRPr>
                    </a:p>
                  </a:txBody>
                  <a:tcPr marL="91390" marR="91390" marT="45696" marB="45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F7F7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829994" y="4475873"/>
            <a:ext cx="1149281" cy="1829683"/>
            <a:chOff x="10695313" y="3461411"/>
            <a:chExt cx="1172326" cy="1866372"/>
          </a:xfrm>
        </p:grpSpPr>
        <p:grpSp>
          <p:nvGrpSpPr>
            <p:cNvPr id="8" name="Group 7"/>
            <p:cNvGrpSpPr/>
            <p:nvPr/>
          </p:nvGrpSpPr>
          <p:grpSpPr>
            <a:xfrm>
              <a:off x="10695313" y="3461411"/>
              <a:ext cx="1056065" cy="493052"/>
              <a:chOff x="10417072" y="3389885"/>
              <a:chExt cx="1056215" cy="493122"/>
            </a:xfrm>
          </p:grpSpPr>
          <p:sp>
            <p:nvSpPr>
              <p:cNvPr id="12" name="Rectangle 11"/>
              <p:cNvSpPr/>
              <p:nvPr/>
            </p:nvSpPr>
            <p:spPr bwMode="auto">
              <a:xfrm>
                <a:off x="10417072" y="3505003"/>
                <a:ext cx="279860" cy="279860"/>
              </a:xfrm>
              <a:prstGeom prst="rect">
                <a:avLst/>
              </a:prstGeom>
              <a:solidFill>
                <a:srgbClr val="D9D9D9"/>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695314" y="4838589"/>
              <a:ext cx="1172325" cy="489194"/>
              <a:chOff x="10417074" y="4388185"/>
              <a:chExt cx="1172492" cy="489264"/>
            </a:xfrm>
          </p:grpSpPr>
          <p:sp>
            <p:nvSpPr>
              <p:cNvPr id="14" name="Rectangle 13"/>
              <p:cNvSpPr/>
              <p:nvPr/>
            </p:nvSpPr>
            <p:spPr bwMode="auto">
              <a:xfrm>
                <a:off x="10417074" y="4475027"/>
                <a:ext cx="279860" cy="279861"/>
              </a:xfrm>
              <a:prstGeom prst="rect">
                <a:avLst/>
              </a:prstGeom>
              <a:solidFill>
                <a:schemeClr val="tx1">
                  <a:lumMod val="90000"/>
                  <a:lumOff val="10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695314" y="4151929"/>
              <a:ext cx="922254" cy="489194"/>
              <a:chOff x="10417077" y="3568561"/>
              <a:chExt cx="922386" cy="489263"/>
            </a:xfrm>
          </p:grpSpPr>
          <p:sp>
            <p:nvSpPr>
              <p:cNvPr id="42" name="Rectangle 41"/>
              <p:cNvSpPr/>
              <p:nvPr/>
            </p:nvSpPr>
            <p:spPr bwMode="auto">
              <a:xfrm>
                <a:off x="10417077" y="3661293"/>
                <a:ext cx="279860" cy="279860"/>
              </a:xfrm>
              <a:prstGeom prst="rect">
                <a:avLst/>
              </a:prstGeom>
              <a:solidFill>
                <a:schemeClr val="bg1">
                  <a:lumMod val="50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653691" y="4286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742327" y="2395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522549" y="3151769"/>
            <a:ext cx="819718" cy="978025"/>
          </a:xfrm>
          <a:prstGeom prst="rect">
            <a:avLst/>
          </a:prstGeom>
        </p:spPr>
      </p:pic>
      <p:pic>
        <p:nvPicPr>
          <p:cNvPr id="19" name="Picture 18"/>
          <p:cNvPicPr>
            <a:picLocks noChangeAspect="1"/>
          </p:cNvPicPr>
          <p:nvPr/>
        </p:nvPicPr>
        <p:blipFill rotWithShape="1">
          <a:blip r:embed="rId7"/>
          <a:srcRect r="69139"/>
          <a:stretch/>
        </p:blipFill>
        <p:spPr>
          <a:xfrm>
            <a:off x="802684" y="5390715"/>
            <a:ext cx="569280" cy="512397"/>
          </a:xfrm>
          <a:prstGeom prst="rect">
            <a:avLst/>
          </a:prstGeom>
        </p:spPr>
      </p:pic>
      <p:grpSp>
        <p:nvGrpSpPr>
          <p:cNvPr id="9" name="Group 8"/>
          <p:cNvGrpSpPr/>
          <p:nvPr/>
        </p:nvGrpSpPr>
        <p:grpSpPr>
          <a:xfrm>
            <a:off x="2063096" y="1333276"/>
            <a:ext cx="8011134" cy="506215"/>
            <a:chOff x="2063096" y="1333276"/>
            <a:chExt cx="8011134" cy="506215"/>
          </a:xfrm>
        </p:grpSpPr>
        <p:sp>
          <p:nvSpPr>
            <p:cNvPr id="18" name="Freeform 17"/>
            <p:cNvSpPr/>
            <p:nvPr/>
          </p:nvSpPr>
          <p:spPr>
            <a:xfrm>
              <a:off x="2063096" y="1414118"/>
              <a:ext cx="339481" cy="344531"/>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683977" y="1372542"/>
              <a:ext cx="364572" cy="427683"/>
              <a:chOff x="3905" y="1761"/>
              <a:chExt cx="699" cy="820"/>
            </a:xfrm>
            <a:solidFill>
              <a:schemeClr val="bg2"/>
            </a:solidFill>
          </p:grpSpPr>
          <p:sp>
            <p:nvSpPr>
              <p:cNvPr id="26" name="Freeform 24"/>
              <p:cNvSpPr>
                <a:spLocks/>
              </p:cNvSpPr>
              <p:nvPr/>
            </p:nvSpPr>
            <p:spPr bwMode="auto">
              <a:xfrm>
                <a:off x="3905" y="1976"/>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4218" y="1761"/>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88305" y="1380626"/>
              <a:ext cx="364572" cy="411514"/>
              <a:chOff x="4361" y="1790"/>
              <a:chExt cx="699" cy="789"/>
            </a:xfrm>
            <a:solidFill>
              <a:schemeClr val="bg2"/>
            </a:solidFill>
          </p:grpSpPr>
          <p:sp>
            <p:nvSpPr>
              <p:cNvPr id="29" name="Freeform 24"/>
              <p:cNvSpPr>
                <a:spLocks/>
              </p:cNvSpPr>
              <p:nvPr/>
            </p:nvSpPr>
            <p:spPr bwMode="auto">
              <a:xfrm>
                <a:off x="4361" y="1974"/>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4701" y="1790"/>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469" y="1349283"/>
              <a:ext cx="406686" cy="474201"/>
            </a:xfrm>
            <a:prstGeom prst="rect">
              <a:avLst/>
            </a:prstGeom>
          </p:spPr>
        </p:pic>
        <p:grpSp>
          <p:nvGrpSpPr>
            <p:cNvPr id="33" name="Group 23"/>
            <p:cNvGrpSpPr>
              <a:grpSpLocks noChangeAspect="1"/>
            </p:cNvGrpSpPr>
            <p:nvPr/>
          </p:nvGrpSpPr>
          <p:grpSpPr bwMode="auto">
            <a:xfrm>
              <a:off x="5936141" y="1380626"/>
              <a:ext cx="364572" cy="411514"/>
              <a:chOff x="4032" y="1792"/>
              <a:chExt cx="699" cy="789"/>
            </a:xfrm>
            <a:solidFill>
              <a:schemeClr val="bg2"/>
            </a:solidFill>
          </p:grpSpPr>
          <p:sp>
            <p:nvSpPr>
              <p:cNvPr id="34" name="Freeform 24"/>
              <p:cNvSpPr>
                <a:spLocks/>
              </p:cNvSpPr>
              <p:nvPr/>
            </p:nvSpPr>
            <p:spPr bwMode="auto">
              <a:xfrm>
                <a:off x="4032" y="1976"/>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4372" y="1792"/>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290169" y="1333276"/>
              <a:ext cx="506216" cy="506215"/>
            </a:xfrm>
            <a:prstGeom prst="rect">
              <a:avLst/>
            </a:prstGeom>
            <a:noFill/>
          </p:spPr>
        </p:pic>
        <p:sp>
          <p:nvSpPr>
            <p:cNvPr id="44" name="Freeform 43"/>
            <p:cNvSpPr/>
            <p:nvPr/>
          </p:nvSpPr>
          <p:spPr>
            <a:xfrm>
              <a:off x="9734749" y="1414118"/>
              <a:ext cx="339481" cy="344531"/>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sp>
        <p:nvSpPr>
          <p:cNvPr id="11" name="Footer Placeholder 10"/>
          <p:cNvSpPr>
            <a:spLocks noGrp="1"/>
          </p:cNvSpPr>
          <p:nvPr>
            <p:ph type="ftr" sz="quarter" idx="10"/>
          </p:nvPr>
        </p:nvSpPr>
        <p:spPr/>
        <p:txBody>
          <a:bodyPr/>
          <a:lstStyle/>
          <a:p>
            <a:pPr>
              <a:defRPr/>
            </a:pPr>
            <a:r>
              <a:rPr lang="en-US" sz="1400" dirty="0" smtClean="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gradFill>
                  <a:gsLst>
                    <a:gs pos="8367">
                      <a:srgbClr val="000000"/>
                    </a:gs>
                    <a:gs pos="31000">
                      <a:srgbClr val="000000"/>
                    </a:gs>
                  </a:gsLst>
                  <a:lin ang="5400000" scaled="0"/>
                </a:gradFill>
              </a:rPr>
              <a:t> </a:t>
            </a:r>
            <a:r>
              <a:rPr lang="en-US" sz="1400" dirty="0" smtClean="0">
                <a:gradFill>
                  <a:gsLst>
                    <a:gs pos="8367">
                      <a:srgbClr val="000000"/>
                    </a:gs>
                    <a:gs pos="31000">
                      <a:srgbClr val="000000"/>
                    </a:gs>
                  </a:gsLst>
                  <a:lin ang="5400000" scaled="0"/>
                </a:gradFill>
              </a:rPr>
              <a:t>Building your first Office add-in</a:t>
            </a:r>
          </a:p>
          <a:p>
            <a:endParaRPr lang="en-US" dirty="0"/>
          </a:p>
        </p:txBody>
      </p:sp>
    </p:spTree>
    <p:extLst>
      <p:ext uri="{BB962C8B-B14F-4D97-AF65-F5344CB8AC3E}">
        <p14:creationId xmlns:p14="http://schemas.microsoft.com/office/powerpoint/2010/main" val="303684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675439" y="1211264"/>
            <a:ext cx="5486400" cy="4572000"/>
          </a:xfrm>
        </p:spPr>
        <p:txBody>
          <a:bodyPr/>
          <a:lstStyle/>
          <a:p>
            <a:pPr marL="0" indent="0">
              <a:buNone/>
            </a:pPr>
            <a:r>
              <a:rPr lang="en-US" dirty="0"/>
              <a:t>Surface your business solutions in Office 365 user interface</a:t>
            </a:r>
          </a:p>
          <a:p>
            <a:pPr marL="0" indent="0">
              <a:buNone/>
            </a:pPr>
            <a:r>
              <a:rPr lang="en-US" dirty="0"/>
              <a:t>Leverage the building blocks of the platform</a:t>
            </a:r>
          </a:p>
          <a:p>
            <a:pPr marL="0" indent="0">
              <a:buNone/>
            </a:pPr>
            <a:r>
              <a:rPr lang="en-US" dirty="0"/>
              <a:t>Use the development platform of your choice</a:t>
            </a:r>
          </a:p>
          <a:p>
            <a:pPr marL="0" indent="0">
              <a:buNone/>
            </a:pPr>
            <a:endParaRPr lang="en-US" dirty="0"/>
          </a:p>
          <a:p>
            <a:pPr marL="0" indent="0">
              <a:buNone/>
            </a:pPr>
            <a:endParaRPr lang="en-US" dirty="0"/>
          </a:p>
        </p:txBody>
      </p:sp>
      <p:sp>
        <p:nvSpPr>
          <p:cNvPr id="7" name="Freeform 6"/>
          <p:cNvSpPr>
            <a:spLocks noChangeAspect="1"/>
          </p:cNvSpPr>
          <p:nvPr/>
        </p:nvSpPr>
        <p:spPr bwMode="black">
          <a:xfrm>
            <a:off x="1030162" y="479425"/>
            <a:ext cx="4730876" cy="56742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lumMod val="50000"/>
              <a:lumOff val="50000"/>
              <a:alpha val="20000"/>
            </a:schemeClr>
          </a:solidFill>
          <a:ln>
            <a:noFill/>
          </a:ln>
          <a:extLst/>
        </p:spPr>
        <p:txBody>
          <a:bodyPr vert="horz" wrap="square" lIns="91440" tIns="45720" rIns="91440" bIns="45720" numCol="1" anchor="t" anchorCtr="0" compatLnSpc="1">
            <a:prstTxWarp prst="textNoShape">
              <a:avLst/>
            </a:prstTxWarp>
          </a:bodyPr>
          <a:lstStyle/>
          <a:p>
            <a:pPr algn="ctr"/>
            <a:endParaRPr lang="en-US" dirty="0"/>
          </a:p>
        </p:txBody>
      </p:sp>
      <p:sp>
        <p:nvSpPr>
          <p:cNvPr id="9" name="Text Placeholder 8"/>
          <p:cNvSpPr>
            <a:spLocks noGrp="1"/>
          </p:cNvSpPr>
          <p:nvPr>
            <p:ph type="body" sz="quarter" idx="10"/>
          </p:nvPr>
        </p:nvSpPr>
        <p:spPr>
          <a:xfrm>
            <a:off x="246063" y="2241533"/>
            <a:ext cx="5514975" cy="1181862"/>
          </a:xfrm>
        </p:spPr>
        <p:txBody>
          <a:bodyPr/>
          <a:lstStyle/>
          <a:p>
            <a:pPr marL="0" indent="0">
              <a:buNone/>
            </a:pPr>
            <a:r>
              <a:rPr lang="en-US" sz="7200" dirty="0" smtClean="0"/>
              <a:t>Conclusion</a:t>
            </a:r>
            <a:endParaRPr lang="en-US" sz="7200" dirty="0"/>
          </a:p>
        </p:txBody>
      </p:sp>
    </p:spTree>
    <p:extLst>
      <p:ext uri="{BB962C8B-B14F-4D97-AF65-F5344CB8AC3E}">
        <p14:creationId xmlns:p14="http://schemas.microsoft.com/office/powerpoint/2010/main" val="357105517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gradFill>
                  <a:gsLst>
                    <a:gs pos="3892">
                      <a:schemeClr val="tx1"/>
                    </a:gs>
                    <a:gs pos="13174">
                      <a:schemeClr val="tx1"/>
                    </a:gs>
                  </a:gsLst>
                  <a:lin ang="5400000" scaled="0"/>
                </a:gradFill>
              </a:rPr>
              <a:t>Summary</a:t>
            </a:r>
            <a:endParaRPr lang="en-US" dirty="0">
              <a:gradFill>
                <a:gsLst>
                  <a:gs pos="3892">
                    <a:schemeClr val="tx1"/>
                  </a:gs>
                  <a:gs pos="13174">
                    <a:schemeClr val="tx1"/>
                  </a:gs>
                </a:gsLst>
                <a:lin ang="5400000" scaled="0"/>
              </a:gradFill>
            </a:endParaRPr>
          </a:p>
        </p:txBody>
      </p:sp>
      <p:sp>
        <p:nvSpPr>
          <p:cNvPr id="6" name="Text Placeholder 5"/>
          <p:cNvSpPr>
            <a:spLocks noGrp="1"/>
          </p:cNvSpPr>
          <p:nvPr>
            <p:ph type="body" sz="quarter" idx="4294967295"/>
          </p:nvPr>
        </p:nvSpPr>
        <p:spPr>
          <a:xfrm>
            <a:off x="274638" y="1212850"/>
            <a:ext cx="4856161" cy="2141538"/>
          </a:xfrm>
        </p:spPr>
        <p:txBody>
          <a:bodyPr/>
          <a:lstStyle/>
          <a:p>
            <a:pPr marL="0" indent="0">
              <a:spcBef>
                <a:spcPts val="1800"/>
              </a:spcBef>
              <a:buNone/>
            </a:pPr>
            <a:r>
              <a:rPr lang="pt-BR" sz="3600" dirty="0" smtClean="0">
                <a:gradFill>
                  <a:gsLst>
                    <a:gs pos="13772">
                      <a:schemeClr val="tx1"/>
                    </a:gs>
                    <a:gs pos="75000">
                      <a:schemeClr val="tx1"/>
                    </a:gs>
                  </a:gsLst>
                  <a:lin ang="5400000" scaled="0"/>
                </a:gradFill>
              </a:rPr>
              <a:t>Intro the add-in model</a:t>
            </a:r>
          </a:p>
          <a:p>
            <a:pPr marL="0" indent="0">
              <a:spcBef>
                <a:spcPts val="1800"/>
              </a:spcBef>
              <a:buNone/>
            </a:pPr>
            <a:r>
              <a:rPr lang="pt-BR" sz="3600" dirty="0" smtClean="0">
                <a:gradFill>
                  <a:gsLst>
                    <a:gs pos="13772">
                      <a:schemeClr val="tx1"/>
                    </a:gs>
                    <a:gs pos="75000">
                      <a:schemeClr val="tx1"/>
                    </a:gs>
                  </a:gsLst>
                  <a:lin ang="5400000" scaled="0"/>
                </a:gradFill>
              </a:rPr>
              <a:t>Office add-ins</a:t>
            </a:r>
          </a:p>
          <a:p>
            <a:pPr marL="0" indent="0">
              <a:spcBef>
                <a:spcPts val="1800"/>
              </a:spcBef>
              <a:buNone/>
            </a:pPr>
            <a:r>
              <a:rPr lang="pt-BR" sz="3600" dirty="0" smtClean="0">
                <a:gradFill>
                  <a:gsLst>
                    <a:gs pos="13772">
                      <a:schemeClr val="tx1"/>
                    </a:gs>
                    <a:gs pos="75000">
                      <a:schemeClr val="tx1"/>
                    </a:gs>
                  </a:gsLst>
                  <a:lin ang="5400000" scaled="0"/>
                </a:gradFill>
              </a:rPr>
              <a:t>Getting started</a:t>
            </a:r>
            <a:endParaRPr lang="pt-BR" sz="3600" dirty="0">
              <a:gradFill>
                <a:gsLst>
                  <a:gs pos="13772">
                    <a:schemeClr val="tx1"/>
                  </a:gs>
                  <a:gs pos="75000">
                    <a:schemeClr val="tx1"/>
                  </a:gs>
                </a:gsLst>
                <a:lin ang="5400000" scaled="0"/>
              </a:gradFill>
            </a:endParaRPr>
          </a:p>
        </p:txBody>
      </p:sp>
      <p:grpSp>
        <p:nvGrpSpPr>
          <p:cNvPr id="4" name="Group 3"/>
          <p:cNvGrpSpPr/>
          <p:nvPr/>
        </p:nvGrpSpPr>
        <p:grpSpPr>
          <a:xfrm>
            <a:off x="6322933" y="2283619"/>
            <a:ext cx="5656342" cy="4120953"/>
            <a:chOff x="5308651" y="1710037"/>
            <a:chExt cx="6843741" cy="4986038"/>
          </a:xfrm>
        </p:grpSpPr>
        <p:grpSp>
          <p:nvGrpSpPr>
            <p:cNvPr id="198" name="Group 197"/>
            <p:cNvGrpSpPr/>
            <p:nvPr/>
          </p:nvGrpSpPr>
          <p:grpSpPr>
            <a:xfrm>
              <a:off x="8356600" y="5895975"/>
              <a:ext cx="2466975" cy="800100"/>
              <a:chOff x="8356600" y="5222875"/>
              <a:chExt cx="2466975" cy="800100"/>
            </a:xfrm>
          </p:grpSpPr>
          <p:sp>
            <p:nvSpPr>
              <p:cNvPr id="197" name="Rectangle 196"/>
              <p:cNvSpPr/>
              <p:nvPr/>
            </p:nvSpPr>
            <p:spPr bwMode="auto">
              <a:xfrm>
                <a:off x="8356600" y="5222875"/>
                <a:ext cx="2466975" cy="800100"/>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6" name="Group 195"/>
              <p:cNvGrpSpPr/>
              <p:nvPr/>
            </p:nvGrpSpPr>
            <p:grpSpPr>
              <a:xfrm>
                <a:off x="8415948" y="5283201"/>
                <a:ext cx="2344108" cy="678908"/>
                <a:chOff x="8415948" y="5283201"/>
                <a:chExt cx="2344108" cy="678908"/>
              </a:xfrm>
            </p:grpSpPr>
            <p:sp>
              <p:nvSpPr>
                <p:cNvPr id="143" name="Rectangle 142"/>
                <p:cNvSpPr/>
                <p:nvPr/>
              </p:nvSpPr>
              <p:spPr bwMode="auto">
                <a:xfrm>
                  <a:off x="841594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860089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ectangle 145"/>
                <p:cNvSpPr/>
                <p:nvPr/>
              </p:nvSpPr>
              <p:spPr bwMode="auto">
                <a:xfrm>
                  <a:off x="878583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Rectangle 146"/>
                <p:cNvSpPr/>
                <p:nvPr/>
              </p:nvSpPr>
              <p:spPr bwMode="auto">
                <a:xfrm>
                  <a:off x="897078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Rectangle 147"/>
                <p:cNvSpPr/>
                <p:nvPr/>
              </p:nvSpPr>
              <p:spPr bwMode="auto">
                <a:xfrm>
                  <a:off x="915572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Rectangle 148"/>
                <p:cNvSpPr/>
                <p:nvPr/>
              </p:nvSpPr>
              <p:spPr bwMode="auto">
                <a:xfrm>
                  <a:off x="934066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Rectangle 149"/>
                <p:cNvSpPr/>
                <p:nvPr/>
              </p:nvSpPr>
              <p:spPr bwMode="auto">
                <a:xfrm>
                  <a:off x="9525611"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Rectangle 150"/>
                <p:cNvSpPr/>
                <p:nvPr/>
              </p:nvSpPr>
              <p:spPr bwMode="auto">
                <a:xfrm>
                  <a:off x="971055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2" name="Rectangle 151"/>
                <p:cNvSpPr/>
                <p:nvPr/>
              </p:nvSpPr>
              <p:spPr bwMode="auto">
                <a:xfrm>
                  <a:off x="989550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Rectangle 152"/>
                <p:cNvSpPr/>
                <p:nvPr/>
              </p:nvSpPr>
              <p:spPr bwMode="auto">
                <a:xfrm>
                  <a:off x="1008044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4" name="Rectangle 153"/>
                <p:cNvSpPr/>
                <p:nvPr/>
              </p:nvSpPr>
              <p:spPr bwMode="auto">
                <a:xfrm>
                  <a:off x="1026538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ectangle 154"/>
                <p:cNvSpPr/>
                <p:nvPr/>
              </p:nvSpPr>
              <p:spPr bwMode="auto">
                <a:xfrm>
                  <a:off x="1045033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ectangle 155"/>
                <p:cNvSpPr/>
                <p:nvPr/>
              </p:nvSpPr>
              <p:spPr bwMode="auto">
                <a:xfrm>
                  <a:off x="1063527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Rectangle 156"/>
                <p:cNvSpPr/>
                <p:nvPr/>
              </p:nvSpPr>
              <p:spPr bwMode="auto">
                <a:xfrm>
                  <a:off x="841594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Rectangle 157"/>
                <p:cNvSpPr/>
                <p:nvPr/>
              </p:nvSpPr>
              <p:spPr bwMode="auto">
                <a:xfrm>
                  <a:off x="8600892"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9" name="Rectangle 158"/>
                <p:cNvSpPr/>
                <p:nvPr/>
              </p:nvSpPr>
              <p:spPr bwMode="auto">
                <a:xfrm>
                  <a:off x="8785836"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0" name="Rectangle 159"/>
                <p:cNvSpPr/>
                <p:nvPr/>
              </p:nvSpPr>
              <p:spPr bwMode="auto">
                <a:xfrm>
                  <a:off x="8970780"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1" name="Rectangle 160"/>
                <p:cNvSpPr/>
                <p:nvPr/>
              </p:nvSpPr>
              <p:spPr bwMode="auto">
                <a:xfrm>
                  <a:off x="9155724"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2" name="Rectangle 161"/>
                <p:cNvSpPr/>
                <p:nvPr/>
              </p:nvSpPr>
              <p:spPr bwMode="auto">
                <a:xfrm>
                  <a:off x="934066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3" name="Rectangle 162"/>
                <p:cNvSpPr/>
                <p:nvPr/>
              </p:nvSpPr>
              <p:spPr bwMode="auto">
                <a:xfrm>
                  <a:off x="9525611"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4" name="Rectangle 163"/>
                <p:cNvSpPr/>
                <p:nvPr/>
              </p:nvSpPr>
              <p:spPr bwMode="auto">
                <a:xfrm>
                  <a:off x="9710556"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9895500"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6" name="Rectangle 165"/>
                <p:cNvSpPr/>
                <p:nvPr/>
              </p:nvSpPr>
              <p:spPr bwMode="auto">
                <a:xfrm>
                  <a:off x="10080444"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7" name="Rectangle 166"/>
                <p:cNvSpPr/>
                <p:nvPr/>
              </p:nvSpPr>
              <p:spPr bwMode="auto">
                <a:xfrm>
                  <a:off x="10265388"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8" name="Rectangle 167"/>
                <p:cNvSpPr/>
                <p:nvPr/>
              </p:nvSpPr>
              <p:spPr bwMode="auto">
                <a:xfrm>
                  <a:off x="10450332"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9" name="Rectangle 168"/>
                <p:cNvSpPr/>
                <p:nvPr/>
              </p:nvSpPr>
              <p:spPr bwMode="auto">
                <a:xfrm>
                  <a:off x="10635273"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0" name="Rectangle 169"/>
                <p:cNvSpPr/>
                <p:nvPr/>
              </p:nvSpPr>
              <p:spPr bwMode="auto">
                <a:xfrm>
                  <a:off x="841594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ectangle 170"/>
                <p:cNvSpPr/>
                <p:nvPr/>
              </p:nvSpPr>
              <p:spPr bwMode="auto">
                <a:xfrm>
                  <a:off x="860089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ectangle 171"/>
                <p:cNvSpPr/>
                <p:nvPr/>
              </p:nvSpPr>
              <p:spPr bwMode="auto">
                <a:xfrm>
                  <a:off x="878583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3" name="Rectangle 172"/>
                <p:cNvSpPr/>
                <p:nvPr/>
              </p:nvSpPr>
              <p:spPr bwMode="auto">
                <a:xfrm>
                  <a:off x="897078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Rectangle 173"/>
                <p:cNvSpPr/>
                <p:nvPr/>
              </p:nvSpPr>
              <p:spPr bwMode="auto">
                <a:xfrm>
                  <a:off x="915572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5" name="Rectangle 174"/>
                <p:cNvSpPr/>
                <p:nvPr/>
              </p:nvSpPr>
              <p:spPr bwMode="auto">
                <a:xfrm>
                  <a:off x="934066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6" name="Rectangle 175"/>
                <p:cNvSpPr/>
                <p:nvPr/>
              </p:nvSpPr>
              <p:spPr bwMode="auto">
                <a:xfrm>
                  <a:off x="9525611"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7" name="Rectangle 176"/>
                <p:cNvSpPr/>
                <p:nvPr/>
              </p:nvSpPr>
              <p:spPr bwMode="auto">
                <a:xfrm>
                  <a:off x="971055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8" name="Rectangle 177"/>
                <p:cNvSpPr/>
                <p:nvPr/>
              </p:nvSpPr>
              <p:spPr bwMode="auto">
                <a:xfrm>
                  <a:off x="989550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9" name="Rectangle 178"/>
                <p:cNvSpPr/>
                <p:nvPr/>
              </p:nvSpPr>
              <p:spPr bwMode="auto">
                <a:xfrm>
                  <a:off x="1008044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0" name="Rectangle 179"/>
                <p:cNvSpPr/>
                <p:nvPr/>
              </p:nvSpPr>
              <p:spPr bwMode="auto">
                <a:xfrm>
                  <a:off x="1026538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1" name="Rectangle 180"/>
                <p:cNvSpPr/>
                <p:nvPr/>
              </p:nvSpPr>
              <p:spPr bwMode="auto">
                <a:xfrm>
                  <a:off x="1045033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2" name="Rectangle 181"/>
                <p:cNvSpPr/>
                <p:nvPr/>
              </p:nvSpPr>
              <p:spPr bwMode="auto">
                <a:xfrm>
                  <a:off x="10635273" y="5651501"/>
                  <a:ext cx="124782" cy="310608"/>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3" name="Rectangle 182"/>
                <p:cNvSpPr/>
                <p:nvPr/>
              </p:nvSpPr>
              <p:spPr bwMode="auto">
                <a:xfrm>
                  <a:off x="841594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4" name="Rectangle 183"/>
                <p:cNvSpPr/>
                <p:nvPr/>
              </p:nvSpPr>
              <p:spPr bwMode="auto">
                <a:xfrm>
                  <a:off x="860089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5" name="Rectangle 184"/>
                <p:cNvSpPr/>
                <p:nvPr/>
              </p:nvSpPr>
              <p:spPr bwMode="auto">
                <a:xfrm>
                  <a:off x="8785836"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6" name="Rectangle 185"/>
                <p:cNvSpPr/>
                <p:nvPr/>
              </p:nvSpPr>
              <p:spPr bwMode="auto">
                <a:xfrm>
                  <a:off x="8970780" y="5837327"/>
                  <a:ext cx="864558"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Rectangle 190"/>
                <p:cNvSpPr/>
                <p:nvPr/>
              </p:nvSpPr>
              <p:spPr bwMode="auto">
                <a:xfrm>
                  <a:off x="9895500"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2" name="Rectangle 191"/>
                <p:cNvSpPr/>
                <p:nvPr/>
              </p:nvSpPr>
              <p:spPr bwMode="auto">
                <a:xfrm>
                  <a:off x="10080444"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3" name="Rectangle 192"/>
                <p:cNvSpPr/>
                <p:nvPr/>
              </p:nvSpPr>
              <p:spPr bwMode="auto">
                <a:xfrm>
                  <a:off x="1026538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4" name="Rectangle 193"/>
                <p:cNvSpPr/>
                <p:nvPr/>
              </p:nvSpPr>
              <p:spPr bwMode="auto">
                <a:xfrm>
                  <a:off x="1045033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06" name="Group 205"/>
            <p:cNvGrpSpPr/>
            <p:nvPr/>
          </p:nvGrpSpPr>
          <p:grpSpPr>
            <a:xfrm>
              <a:off x="5308651" y="3794814"/>
              <a:ext cx="2367066" cy="1665498"/>
              <a:chOff x="5308651" y="3121714"/>
              <a:chExt cx="2367066" cy="1665498"/>
            </a:xfrm>
          </p:grpSpPr>
          <p:sp>
            <p:nvSpPr>
              <p:cNvPr id="204" name="Freeform 5"/>
              <p:cNvSpPr>
                <a:spLocks noEditPoints="1"/>
              </p:cNvSpPr>
              <p:nvPr/>
            </p:nvSpPr>
            <p:spPr bwMode="auto">
              <a:xfrm>
                <a:off x="5308651" y="3121714"/>
                <a:ext cx="2367066" cy="1665498"/>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204"/>
              <p:cNvSpPr/>
              <p:nvPr/>
            </p:nvSpPr>
            <p:spPr bwMode="auto">
              <a:xfrm>
                <a:off x="5389063" y="3195487"/>
                <a:ext cx="2211887" cy="1270535"/>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0" name="Group 269"/>
            <p:cNvGrpSpPr/>
            <p:nvPr/>
          </p:nvGrpSpPr>
          <p:grpSpPr>
            <a:xfrm>
              <a:off x="7740650" y="3804195"/>
              <a:ext cx="1476375" cy="1967955"/>
              <a:chOff x="7740650" y="3131095"/>
              <a:chExt cx="1476375" cy="1967955"/>
            </a:xfrm>
          </p:grpSpPr>
          <p:grpSp>
            <p:nvGrpSpPr>
              <p:cNvPr id="269" name="Group 268"/>
              <p:cNvGrpSpPr/>
              <p:nvPr/>
            </p:nvGrpSpPr>
            <p:grpSpPr>
              <a:xfrm>
                <a:off x="7740650" y="3131095"/>
                <a:ext cx="1476375" cy="1967955"/>
                <a:chOff x="7740650" y="3131095"/>
                <a:chExt cx="1476375" cy="1967955"/>
              </a:xfrm>
            </p:grpSpPr>
            <p:sp>
              <p:nvSpPr>
                <p:cNvPr id="268" name="Rectangle 267"/>
                <p:cNvSpPr/>
                <p:nvPr/>
              </p:nvSpPr>
              <p:spPr bwMode="auto">
                <a:xfrm>
                  <a:off x="7740650" y="3131095"/>
                  <a:ext cx="1476375" cy="184467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7" name="Rectangle 266"/>
                <p:cNvSpPr/>
                <p:nvPr/>
              </p:nvSpPr>
              <p:spPr bwMode="auto">
                <a:xfrm>
                  <a:off x="7740650" y="3254375"/>
                  <a:ext cx="1476375" cy="1844675"/>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6" name="Group 265"/>
              <p:cNvGrpSpPr/>
              <p:nvPr/>
            </p:nvGrpSpPr>
            <p:grpSpPr>
              <a:xfrm>
                <a:off x="7861286" y="3300413"/>
                <a:ext cx="182880" cy="90578"/>
                <a:chOff x="7861286" y="3300413"/>
                <a:chExt cx="182880" cy="90578"/>
              </a:xfrm>
            </p:grpSpPr>
            <p:sp>
              <p:nvSpPr>
                <p:cNvPr id="207" name="Rectangle 206"/>
                <p:cNvSpPr/>
                <p:nvPr/>
              </p:nvSpPr>
              <p:spPr bwMode="auto">
                <a:xfrm>
                  <a:off x="7861286" y="3300413"/>
                  <a:ext cx="13335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p:cNvSpPr/>
                <p:nvPr/>
              </p:nvSpPr>
              <p:spPr bwMode="auto">
                <a:xfrm>
                  <a:off x="7861286" y="3363559"/>
                  <a:ext cx="18288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5" name="Group 264"/>
              <p:cNvGrpSpPr/>
              <p:nvPr/>
            </p:nvGrpSpPr>
            <p:grpSpPr>
              <a:xfrm>
                <a:off x="7923541" y="3475943"/>
                <a:ext cx="1158557" cy="228744"/>
                <a:chOff x="7923541" y="3488009"/>
                <a:chExt cx="1158557" cy="228744"/>
              </a:xfrm>
            </p:grpSpPr>
            <p:sp>
              <p:nvSpPr>
                <p:cNvPr id="209" name="Rectangle 208"/>
                <p:cNvSpPr/>
                <p:nvPr/>
              </p:nvSpPr>
              <p:spPr bwMode="auto">
                <a:xfrm>
                  <a:off x="7923541"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p:cNvSpPr/>
                <p:nvPr/>
              </p:nvSpPr>
              <p:spPr bwMode="auto">
                <a:xfrm>
                  <a:off x="8350578"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p:cNvSpPr/>
                <p:nvPr/>
              </p:nvSpPr>
              <p:spPr bwMode="auto">
                <a:xfrm>
                  <a:off x="7984818" y="3555304"/>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p:cNvSpPr/>
                <p:nvPr/>
              </p:nvSpPr>
              <p:spPr bwMode="auto">
                <a:xfrm>
                  <a:off x="8166592" y="3555304"/>
                  <a:ext cx="2286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3" name="Rectangle 212"/>
                <p:cNvSpPr/>
                <p:nvPr/>
              </p:nvSpPr>
              <p:spPr bwMode="auto">
                <a:xfrm>
                  <a:off x="8044166" y="3621022"/>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4" name="Rectangle 213"/>
                <p:cNvSpPr/>
                <p:nvPr/>
              </p:nvSpPr>
              <p:spPr bwMode="auto">
                <a:xfrm>
                  <a:off x="8416440" y="3621022"/>
                  <a:ext cx="118872"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5" name="Rectangle 214"/>
                <p:cNvSpPr/>
                <p:nvPr/>
              </p:nvSpPr>
              <p:spPr bwMode="auto">
                <a:xfrm>
                  <a:off x="8106421" y="368932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6" name="Rectangle 215"/>
                <p:cNvSpPr/>
                <p:nvPr/>
              </p:nvSpPr>
              <p:spPr bwMode="auto">
                <a:xfrm>
                  <a:off x="8533458" y="3689321"/>
                  <a:ext cx="54864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7" name="Rectangle 216"/>
                <p:cNvSpPr/>
                <p:nvPr/>
              </p:nvSpPr>
              <p:spPr bwMode="auto">
                <a:xfrm>
                  <a:off x="8597825" y="3617048"/>
                  <a:ext cx="24688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4" name="Group 263"/>
              <p:cNvGrpSpPr/>
              <p:nvPr/>
            </p:nvGrpSpPr>
            <p:grpSpPr>
              <a:xfrm>
                <a:off x="7861286" y="3789639"/>
                <a:ext cx="303354" cy="90756"/>
                <a:chOff x="7861286" y="3793332"/>
                <a:chExt cx="303354" cy="90756"/>
              </a:xfrm>
            </p:grpSpPr>
            <p:sp>
              <p:nvSpPr>
                <p:cNvPr id="218" name="Rectangle 217"/>
                <p:cNvSpPr/>
                <p:nvPr/>
              </p:nvSpPr>
              <p:spPr bwMode="auto">
                <a:xfrm>
                  <a:off x="7861286" y="3793332"/>
                  <a:ext cx="22860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7926896" y="3856656"/>
                  <a:ext cx="237744"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3" name="Group 262"/>
              <p:cNvGrpSpPr/>
              <p:nvPr/>
            </p:nvGrpSpPr>
            <p:grpSpPr>
              <a:xfrm>
                <a:off x="7861286" y="3965347"/>
                <a:ext cx="977279" cy="294462"/>
                <a:chOff x="7861286" y="3976867"/>
                <a:chExt cx="977279" cy="294462"/>
              </a:xfrm>
            </p:grpSpPr>
            <p:sp>
              <p:nvSpPr>
                <p:cNvPr id="220" name="Rectangle 219"/>
                <p:cNvSpPr/>
                <p:nvPr/>
              </p:nvSpPr>
              <p:spPr bwMode="auto">
                <a:xfrm>
                  <a:off x="7861286" y="3976867"/>
                  <a:ext cx="18288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1" name="Rectangle 220"/>
                <p:cNvSpPr/>
                <p:nvPr/>
              </p:nvSpPr>
              <p:spPr bwMode="auto">
                <a:xfrm>
                  <a:off x="8120862" y="3976867"/>
                  <a:ext cx="41148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3" name="Rectangle 222"/>
                <p:cNvSpPr/>
                <p:nvPr/>
              </p:nvSpPr>
              <p:spPr bwMode="auto">
                <a:xfrm>
                  <a:off x="7925728" y="4044664"/>
                  <a:ext cx="4572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7983513" y="4109880"/>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5" name="Rectangle 224"/>
                <p:cNvSpPr/>
                <p:nvPr/>
              </p:nvSpPr>
              <p:spPr bwMode="auto">
                <a:xfrm>
                  <a:off x="8236731" y="4109880"/>
                  <a:ext cx="22860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6" name="Rectangle 225"/>
                <p:cNvSpPr/>
                <p:nvPr/>
              </p:nvSpPr>
              <p:spPr bwMode="auto">
                <a:xfrm>
                  <a:off x="8045768"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7" name="Rectangle 226"/>
                <p:cNvSpPr/>
                <p:nvPr/>
              </p:nvSpPr>
              <p:spPr bwMode="auto">
                <a:xfrm>
                  <a:off x="8472805"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Rectangle 227"/>
                <p:cNvSpPr/>
                <p:nvPr/>
              </p:nvSpPr>
              <p:spPr bwMode="auto">
                <a:xfrm>
                  <a:off x="8537172" y="410590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9" name="Rectangle 228"/>
                <p:cNvSpPr/>
                <p:nvPr/>
              </p:nvSpPr>
              <p:spPr bwMode="auto">
                <a:xfrm>
                  <a:off x="8105939" y="4243897"/>
                  <a:ext cx="4114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2" name="Group 261"/>
              <p:cNvGrpSpPr/>
              <p:nvPr/>
            </p:nvGrpSpPr>
            <p:grpSpPr>
              <a:xfrm>
                <a:off x="7861286" y="4344761"/>
                <a:ext cx="1102374" cy="228744"/>
                <a:chOff x="7861286" y="4351628"/>
                <a:chExt cx="1102374" cy="228744"/>
              </a:xfrm>
            </p:grpSpPr>
            <p:sp>
              <p:nvSpPr>
                <p:cNvPr id="230" name="Rectangle 229"/>
                <p:cNvSpPr/>
                <p:nvPr/>
              </p:nvSpPr>
              <p:spPr bwMode="auto">
                <a:xfrm>
                  <a:off x="7861286" y="4351628"/>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7924165" y="4418923"/>
                  <a:ext cx="22860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3" name="Rectangle 232"/>
                <p:cNvSpPr/>
                <p:nvPr/>
              </p:nvSpPr>
              <p:spPr bwMode="auto">
                <a:xfrm>
                  <a:off x="8232140" y="4418923"/>
                  <a:ext cx="73152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4" name="Rectangle 233"/>
                <p:cNvSpPr/>
                <p:nvPr/>
              </p:nvSpPr>
              <p:spPr bwMode="auto">
                <a:xfrm>
                  <a:off x="7983513" y="448464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6" name="Rectangle 235"/>
                <p:cNvSpPr/>
                <p:nvPr/>
              </p:nvSpPr>
              <p:spPr bwMode="auto">
                <a:xfrm>
                  <a:off x="8045768" y="4552940"/>
                  <a:ext cx="50292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8" name="Rectangle 237"/>
                <p:cNvSpPr/>
                <p:nvPr/>
              </p:nvSpPr>
              <p:spPr bwMode="auto">
                <a:xfrm>
                  <a:off x="8422871" y="4480667"/>
                  <a:ext cx="310896"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1" name="Group 260"/>
              <p:cNvGrpSpPr/>
              <p:nvPr/>
            </p:nvGrpSpPr>
            <p:grpSpPr>
              <a:xfrm>
                <a:off x="7983513" y="4658457"/>
                <a:ext cx="1116116" cy="161449"/>
                <a:chOff x="7983513" y="4654652"/>
                <a:chExt cx="1116116" cy="161449"/>
              </a:xfrm>
            </p:grpSpPr>
            <p:sp>
              <p:nvSpPr>
                <p:cNvPr id="248" name="Rectangle 247"/>
                <p:cNvSpPr/>
                <p:nvPr/>
              </p:nvSpPr>
              <p:spPr bwMode="auto">
                <a:xfrm>
                  <a:off x="7983513" y="4654652"/>
                  <a:ext cx="5943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9" name="Rectangle 248"/>
                <p:cNvSpPr/>
                <p:nvPr/>
              </p:nvSpPr>
              <p:spPr bwMode="auto">
                <a:xfrm>
                  <a:off x="8043050" y="4720370"/>
                  <a:ext cx="32004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0" name="Rectangle 249"/>
                <p:cNvSpPr/>
                <p:nvPr/>
              </p:nvSpPr>
              <p:spPr bwMode="auto">
                <a:xfrm>
                  <a:off x="8415324" y="4720370"/>
                  <a:ext cx="118872"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1" name="Rectangle 250"/>
                <p:cNvSpPr/>
                <p:nvPr/>
              </p:nvSpPr>
              <p:spPr bwMode="auto">
                <a:xfrm>
                  <a:off x="8105305" y="4788669"/>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2" name="Rectangle 251"/>
                <p:cNvSpPr/>
                <p:nvPr/>
              </p:nvSpPr>
              <p:spPr bwMode="auto">
                <a:xfrm>
                  <a:off x="8487103"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3" name="Rectangle 252"/>
                <p:cNvSpPr/>
                <p:nvPr/>
              </p:nvSpPr>
              <p:spPr bwMode="auto">
                <a:xfrm>
                  <a:off x="8596709" y="4716396"/>
                  <a:ext cx="5029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4" name="Rectangle 253"/>
                <p:cNvSpPr/>
                <p:nvPr/>
              </p:nvSpPr>
              <p:spPr bwMode="auto">
                <a:xfrm>
                  <a:off x="8727738"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0" name="Group 259"/>
              <p:cNvGrpSpPr/>
              <p:nvPr/>
            </p:nvGrpSpPr>
            <p:grpSpPr>
              <a:xfrm>
                <a:off x="7861286" y="4904857"/>
                <a:ext cx="613124" cy="95731"/>
                <a:chOff x="7861286" y="4904857"/>
                <a:chExt cx="613124" cy="95731"/>
              </a:xfrm>
            </p:grpSpPr>
            <p:sp>
              <p:nvSpPr>
                <p:cNvPr id="255" name="Rectangle 254"/>
                <p:cNvSpPr/>
                <p:nvPr/>
              </p:nvSpPr>
              <p:spPr bwMode="auto">
                <a:xfrm>
                  <a:off x="7861286" y="4904857"/>
                  <a:ext cx="36576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6" name="Rectangle 255"/>
                <p:cNvSpPr/>
                <p:nvPr/>
              </p:nvSpPr>
              <p:spPr bwMode="auto">
                <a:xfrm>
                  <a:off x="7923541" y="497315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7" name="Rectangle 256"/>
                <p:cNvSpPr/>
                <p:nvPr/>
              </p:nvSpPr>
              <p:spPr bwMode="auto">
                <a:xfrm>
                  <a:off x="8245810" y="4973156"/>
                  <a:ext cx="22860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374" name="Group 373"/>
            <p:cNvGrpSpPr/>
            <p:nvPr/>
          </p:nvGrpSpPr>
          <p:grpSpPr>
            <a:xfrm>
              <a:off x="9345911" y="3797978"/>
              <a:ext cx="1476375" cy="1967955"/>
              <a:chOff x="9345911" y="3124878"/>
              <a:chExt cx="1476375" cy="1967955"/>
            </a:xfrm>
          </p:grpSpPr>
          <p:grpSp>
            <p:nvGrpSpPr>
              <p:cNvPr id="277" name="Group 276"/>
              <p:cNvGrpSpPr/>
              <p:nvPr/>
            </p:nvGrpSpPr>
            <p:grpSpPr>
              <a:xfrm>
                <a:off x="9345911" y="3124878"/>
                <a:ext cx="1476375" cy="1967955"/>
                <a:chOff x="7740650" y="3131095"/>
                <a:chExt cx="1476375" cy="1967955"/>
              </a:xfrm>
            </p:grpSpPr>
            <p:sp>
              <p:nvSpPr>
                <p:cNvPr id="323" name="Rectangle 322"/>
                <p:cNvSpPr/>
                <p:nvPr/>
              </p:nvSpPr>
              <p:spPr bwMode="auto">
                <a:xfrm>
                  <a:off x="7740650" y="3131095"/>
                  <a:ext cx="1476375" cy="1844675"/>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4" name="Rectangle 323"/>
                <p:cNvSpPr/>
                <p:nvPr/>
              </p:nvSpPr>
              <p:spPr bwMode="auto">
                <a:xfrm>
                  <a:off x="7740650" y="3254375"/>
                  <a:ext cx="1476375" cy="1844675"/>
                </a:xfrm>
                <a:prstGeom prst="rect">
                  <a:avLst/>
                </a:pr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26" name="Rectangle 325"/>
              <p:cNvSpPr/>
              <p:nvPr/>
            </p:nvSpPr>
            <p:spPr bwMode="auto">
              <a:xfrm>
                <a:off x="9437493" y="4053432"/>
                <a:ext cx="363731" cy="304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7" name="Rectangle 326"/>
              <p:cNvSpPr/>
              <p:nvPr/>
            </p:nvSpPr>
            <p:spPr bwMode="auto">
              <a:xfrm>
                <a:off x="9898578" y="4053432"/>
                <a:ext cx="363731" cy="3042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8" name="Rectangle 327"/>
              <p:cNvSpPr/>
              <p:nvPr/>
            </p:nvSpPr>
            <p:spPr bwMode="auto">
              <a:xfrm>
                <a:off x="10362747" y="4053432"/>
                <a:ext cx="363731" cy="304256"/>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45" name="Group 344"/>
              <p:cNvGrpSpPr/>
              <p:nvPr/>
            </p:nvGrpSpPr>
            <p:grpSpPr>
              <a:xfrm>
                <a:off x="9437493" y="3559175"/>
                <a:ext cx="1288985" cy="117474"/>
                <a:chOff x="9437493" y="3559175"/>
                <a:chExt cx="1288985" cy="117474"/>
              </a:xfrm>
            </p:grpSpPr>
            <p:sp>
              <p:nvSpPr>
                <p:cNvPr id="329" name="Rectangle 328"/>
                <p:cNvSpPr/>
                <p:nvPr/>
              </p:nvSpPr>
              <p:spPr bwMode="auto">
                <a:xfrm>
                  <a:off x="9437493" y="3562035"/>
                  <a:ext cx="1288985" cy="11461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3" name="Rectangle 342"/>
                <p:cNvSpPr/>
                <p:nvPr/>
              </p:nvSpPr>
              <p:spPr bwMode="auto">
                <a:xfrm>
                  <a:off x="9693073" y="3559175"/>
                  <a:ext cx="260552" cy="117474"/>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0" name="Rectangle 329"/>
                <p:cNvSpPr/>
                <p:nvPr/>
              </p:nvSpPr>
              <p:spPr bwMode="auto">
                <a:xfrm>
                  <a:off x="949617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1" name="Rectangle 330"/>
                <p:cNvSpPr/>
                <p:nvPr/>
              </p:nvSpPr>
              <p:spPr bwMode="auto">
                <a:xfrm>
                  <a:off x="9754570"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2" name="Rectangle 331"/>
                <p:cNvSpPr/>
                <p:nvPr/>
              </p:nvSpPr>
              <p:spPr bwMode="auto">
                <a:xfrm>
                  <a:off x="10012963"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3" name="Rectangle 332"/>
                <p:cNvSpPr/>
                <p:nvPr/>
              </p:nvSpPr>
              <p:spPr bwMode="auto">
                <a:xfrm>
                  <a:off x="10271356"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4" name="Rectangle 333"/>
                <p:cNvSpPr/>
                <p:nvPr/>
              </p:nvSpPr>
              <p:spPr bwMode="auto">
                <a:xfrm>
                  <a:off x="1052974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2" name="Group 341"/>
              <p:cNvGrpSpPr/>
              <p:nvPr/>
            </p:nvGrpSpPr>
            <p:grpSpPr>
              <a:xfrm>
                <a:off x="9465450" y="3797545"/>
                <a:ext cx="1188720" cy="146051"/>
                <a:chOff x="9465450" y="3797545"/>
                <a:chExt cx="1188720" cy="146051"/>
              </a:xfrm>
            </p:grpSpPr>
            <p:sp>
              <p:nvSpPr>
                <p:cNvPr id="336" name="Rectangle 335"/>
                <p:cNvSpPr/>
                <p:nvPr/>
              </p:nvSpPr>
              <p:spPr bwMode="auto">
                <a:xfrm>
                  <a:off x="9527973" y="3797545"/>
                  <a:ext cx="603504"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Rectangle 336"/>
                <p:cNvSpPr/>
                <p:nvPr/>
              </p:nvSpPr>
              <p:spPr bwMode="auto">
                <a:xfrm>
                  <a:off x="10205226" y="3797545"/>
                  <a:ext cx="393192"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8" name="Rectangle 337"/>
                <p:cNvSpPr/>
                <p:nvPr/>
              </p:nvSpPr>
              <p:spPr bwMode="auto">
                <a:xfrm>
                  <a:off x="9465450" y="3856854"/>
                  <a:ext cx="11887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9" name="Rectangle 338"/>
                <p:cNvSpPr/>
                <p:nvPr/>
              </p:nvSpPr>
              <p:spPr bwMode="auto">
                <a:xfrm>
                  <a:off x="9531407" y="3916164"/>
                  <a:ext cx="29260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0" name="Rectangle 339"/>
                <p:cNvSpPr/>
                <p:nvPr/>
              </p:nvSpPr>
              <p:spPr bwMode="auto">
                <a:xfrm>
                  <a:off x="9898578" y="3916164"/>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1" name="Rectangle 340"/>
                <p:cNvSpPr/>
                <p:nvPr/>
              </p:nvSpPr>
              <p:spPr bwMode="auto">
                <a:xfrm>
                  <a:off x="10086354" y="3916164"/>
                  <a:ext cx="512064"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7" name="Group 346"/>
              <p:cNvGrpSpPr/>
              <p:nvPr/>
            </p:nvGrpSpPr>
            <p:grpSpPr>
              <a:xfrm>
                <a:off x="9465719" y="3362734"/>
                <a:ext cx="731520" cy="88380"/>
                <a:chOff x="9465719" y="3362734"/>
                <a:chExt cx="731520" cy="88380"/>
              </a:xfrm>
            </p:grpSpPr>
            <p:sp>
              <p:nvSpPr>
                <p:cNvPr id="335" name="Rectangle 334"/>
                <p:cNvSpPr/>
                <p:nvPr/>
              </p:nvSpPr>
              <p:spPr bwMode="auto">
                <a:xfrm>
                  <a:off x="9465719" y="336273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6" name="Rectangle 345"/>
                <p:cNvSpPr/>
                <p:nvPr/>
              </p:nvSpPr>
              <p:spPr bwMode="auto">
                <a:xfrm>
                  <a:off x="9465719" y="3423682"/>
                  <a:ext cx="7315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54" name="Group 353"/>
              <p:cNvGrpSpPr/>
              <p:nvPr/>
            </p:nvGrpSpPr>
            <p:grpSpPr>
              <a:xfrm>
                <a:off x="9434530" y="4405572"/>
                <a:ext cx="356616" cy="212071"/>
                <a:chOff x="9434530" y="4405572"/>
                <a:chExt cx="356616" cy="212071"/>
              </a:xfrm>
            </p:grpSpPr>
            <p:sp>
              <p:nvSpPr>
                <p:cNvPr id="349" name="Rectangle 348"/>
                <p:cNvSpPr/>
                <p:nvPr/>
              </p:nvSpPr>
              <p:spPr bwMode="auto">
                <a:xfrm>
                  <a:off x="9434530" y="4405572"/>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0" name="Rectangle 349"/>
                <p:cNvSpPr/>
                <p:nvPr/>
              </p:nvSpPr>
              <p:spPr bwMode="auto">
                <a:xfrm>
                  <a:off x="9434530" y="4467118"/>
                  <a:ext cx="22860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1" name="Rectangle 350"/>
                <p:cNvSpPr/>
                <p:nvPr/>
              </p:nvSpPr>
              <p:spPr bwMode="auto">
                <a:xfrm>
                  <a:off x="9434530" y="452866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2" name="Rectangle 351"/>
                <p:cNvSpPr/>
                <p:nvPr/>
              </p:nvSpPr>
              <p:spPr bwMode="auto">
                <a:xfrm>
                  <a:off x="9663130" y="4528664"/>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3" name="Rectangle 352"/>
                <p:cNvSpPr/>
                <p:nvPr/>
              </p:nvSpPr>
              <p:spPr bwMode="auto">
                <a:xfrm>
                  <a:off x="9434530" y="4590211"/>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1" name="Rectangle 360"/>
              <p:cNvSpPr/>
              <p:nvPr/>
            </p:nvSpPr>
            <p:spPr bwMode="auto">
              <a:xfrm>
                <a:off x="10134026" y="4466701"/>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63" name="Group 362"/>
              <p:cNvGrpSpPr/>
              <p:nvPr/>
            </p:nvGrpSpPr>
            <p:grpSpPr>
              <a:xfrm>
                <a:off x="9898578" y="4405572"/>
                <a:ext cx="365760" cy="212071"/>
                <a:chOff x="9898578" y="4405572"/>
                <a:chExt cx="365760" cy="212071"/>
              </a:xfrm>
            </p:grpSpPr>
            <p:grpSp>
              <p:nvGrpSpPr>
                <p:cNvPr id="355" name="Group 354"/>
                <p:cNvGrpSpPr/>
                <p:nvPr/>
              </p:nvGrpSpPr>
              <p:grpSpPr>
                <a:xfrm>
                  <a:off x="9898578" y="4405572"/>
                  <a:ext cx="365760" cy="212071"/>
                  <a:chOff x="9434530" y="4405572"/>
                  <a:chExt cx="365760" cy="212071"/>
                </a:xfrm>
              </p:grpSpPr>
              <p:sp>
                <p:nvSpPr>
                  <p:cNvPr id="356" name="Rectangle 355"/>
                  <p:cNvSpPr/>
                  <p:nvPr/>
                </p:nvSpPr>
                <p:spPr bwMode="auto">
                  <a:xfrm>
                    <a:off x="9434530" y="4405572"/>
                    <a:ext cx="32004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7" name="Rectangle 356"/>
                  <p:cNvSpPr/>
                  <p:nvPr/>
                </p:nvSpPr>
                <p:spPr bwMode="auto">
                  <a:xfrm>
                    <a:off x="9434530" y="446711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8" name="Rectangle 357"/>
                  <p:cNvSpPr/>
                  <p:nvPr/>
                </p:nvSpPr>
                <p:spPr bwMode="auto">
                  <a:xfrm>
                    <a:off x="9434530" y="4528664"/>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0" name="Rectangle 359"/>
                  <p:cNvSpPr/>
                  <p:nvPr/>
                </p:nvSpPr>
                <p:spPr bwMode="auto">
                  <a:xfrm>
                    <a:off x="9434530" y="4590211"/>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2" name="Rectangle 361"/>
                <p:cNvSpPr/>
                <p:nvPr/>
              </p:nvSpPr>
              <p:spPr bwMode="auto">
                <a:xfrm>
                  <a:off x="10067469" y="4589888"/>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72" name="Group 371"/>
              <p:cNvGrpSpPr/>
              <p:nvPr/>
            </p:nvGrpSpPr>
            <p:grpSpPr>
              <a:xfrm>
                <a:off x="10358034" y="4405249"/>
                <a:ext cx="365760" cy="212071"/>
                <a:chOff x="10358034" y="4405249"/>
                <a:chExt cx="365760" cy="212071"/>
              </a:xfrm>
            </p:grpSpPr>
            <p:sp>
              <p:nvSpPr>
                <p:cNvPr id="367" name="Rectangle 366"/>
                <p:cNvSpPr/>
                <p:nvPr/>
              </p:nvSpPr>
              <p:spPr bwMode="auto">
                <a:xfrm>
                  <a:off x="10358034" y="4405249"/>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8" name="Rectangle 367"/>
                <p:cNvSpPr/>
                <p:nvPr/>
              </p:nvSpPr>
              <p:spPr bwMode="auto">
                <a:xfrm>
                  <a:off x="10358034" y="446679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9" name="Rectangle 368"/>
                <p:cNvSpPr/>
                <p:nvPr/>
              </p:nvSpPr>
              <p:spPr bwMode="auto">
                <a:xfrm>
                  <a:off x="10358034" y="4528341"/>
                  <a:ext cx="2743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0" name="Rectangle 369"/>
                <p:cNvSpPr/>
                <p:nvPr/>
              </p:nvSpPr>
              <p:spPr bwMode="auto">
                <a:xfrm>
                  <a:off x="10358034" y="458988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6" name="Rectangle 365"/>
                <p:cNvSpPr/>
                <p:nvPr/>
              </p:nvSpPr>
              <p:spPr bwMode="auto">
                <a:xfrm>
                  <a:off x="10589183" y="458956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1" name="Rectangle 370"/>
                <p:cNvSpPr/>
                <p:nvPr/>
              </p:nvSpPr>
              <p:spPr bwMode="auto">
                <a:xfrm>
                  <a:off x="10534319" y="4466701"/>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73" name="Rectangle 372"/>
              <p:cNvSpPr/>
              <p:nvPr/>
            </p:nvSpPr>
            <p:spPr bwMode="auto">
              <a:xfrm>
                <a:off x="9434530" y="4725489"/>
                <a:ext cx="1289264" cy="24719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81" name="Group 380"/>
            <p:cNvGrpSpPr/>
            <p:nvPr/>
          </p:nvGrpSpPr>
          <p:grpSpPr>
            <a:xfrm>
              <a:off x="10915566" y="4874213"/>
              <a:ext cx="536092" cy="799475"/>
              <a:chOff x="5951537" y="5232400"/>
              <a:chExt cx="365126" cy="544513"/>
            </a:xfrm>
          </p:grpSpPr>
          <p:sp>
            <p:nvSpPr>
              <p:cNvPr id="377" name="AutoShape 7"/>
              <p:cNvSpPr>
                <a:spLocks noChangeAspect="1" noChangeArrowheads="1" noTextEdit="1"/>
              </p:cNvSpPr>
              <p:nvPr/>
            </p:nvSpPr>
            <p:spPr bwMode="auto">
              <a:xfrm>
                <a:off x="5959475" y="5235575"/>
                <a:ext cx="354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9"/>
              <p:cNvSpPr>
                <a:spLocks/>
              </p:cNvSpPr>
              <p:nvPr/>
            </p:nvSpPr>
            <p:spPr bwMode="auto">
              <a:xfrm>
                <a:off x="5951537" y="5232400"/>
                <a:ext cx="365126" cy="544513"/>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9" name="Freeform 10"/>
              <p:cNvSpPr>
                <a:spLocks/>
              </p:cNvSpPr>
              <p:nvPr/>
            </p:nvSpPr>
            <p:spPr bwMode="auto">
              <a:xfrm>
                <a:off x="6115050" y="5303838"/>
                <a:ext cx="38100" cy="134938"/>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0" name="Rectangle 11"/>
              <p:cNvSpPr>
                <a:spLocks noChangeArrowheads="1"/>
              </p:cNvSpPr>
              <p:nvPr/>
            </p:nvSpPr>
            <p:spPr bwMode="auto">
              <a:xfrm>
                <a:off x="6129338" y="5232400"/>
                <a:ext cx="11113" cy="292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7" name="Group 396"/>
            <p:cNvGrpSpPr/>
            <p:nvPr/>
          </p:nvGrpSpPr>
          <p:grpSpPr>
            <a:xfrm>
              <a:off x="10929938" y="2701925"/>
              <a:ext cx="1168400" cy="1011238"/>
              <a:chOff x="10929938" y="2028825"/>
              <a:chExt cx="1168400" cy="1011238"/>
            </a:xfrm>
          </p:grpSpPr>
          <p:sp>
            <p:nvSpPr>
              <p:cNvPr id="385" name="Freeform 15"/>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6"/>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7"/>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8"/>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9"/>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20"/>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1" name="Freeform 21"/>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22"/>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23"/>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24"/>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25"/>
              <p:cNvSpPr>
                <a:spLocks noChangeArrowheads="1"/>
              </p:cNvSpPr>
              <p:nvPr/>
            </p:nvSpPr>
            <p:spPr bwMode="auto">
              <a:xfrm>
                <a:off x="11764963" y="2220913"/>
                <a:ext cx="76200" cy="9683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6" name="Rectangle 26"/>
              <p:cNvSpPr>
                <a:spLocks noChangeArrowheads="1"/>
              </p:cNvSpPr>
              <p:nvPr/>
            </p:nvSpPr>
            <p:spPr bwMode="auto">
              <a:xfrm>
                <a:off x="11764963" y="2686050"/>
                <a:ext cx="76200" cy="952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23" name="Group 422"/>
            <p:cNvGrpSpPr/>
            <p:nvPr/>
          </p:nvGrpSpPr>
          <p:grpSpPr>
            <a:xfrm>
              <a:off x="9311043" y="1715016"/>
              <a:ext cx="1509358" cy="1959682"/>
              <a:chOff x="9311043" y="1041916"/>
              <a:chExt cx="1509358" cy="1959682"/>
            </a:xfrm>
          </p:grpSpPr>
          <p:grpSp>
            <p:nvGrpSpPr>
              <p:cNvPr id="419" name="Group 418"/>
              <p:cNvGrpSpPr/>
              <p:nvPr/>
            </p:nvGrpSpPr>
            <p:grpSpPr>
              <a:xfrm>
                <a:off x="9311043" y="1041916"/>
                <a:ext cx="1509358" cy="1959682"/>
                <a:chOff x="2699562" y="3794641"/>
                <a:chExt cx="1412658" cy="1813061"/>
              </a:xfrm>
            </p:grpSpPr>
            <p:sp>
              <p:nvSpPr>
                <p:cNvPr id="403" name="Freeform 31"/>
                <p:cNvSpPr>
                  <a:spLocks/>
                </p:cNvSpPr>
                <p:nvPr/>
              </p:nvSpPr>
              <p:spPr bwMode="auto">
                <a:xfrm flipH="1">
                  <a:off x="2783003" y="3794641"/>
                  <a:ext cx="1329217" cy="1813061"/>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4" name="Freeform 32"/>
                <p:cNvSpPr>
                  <a:spLocks/>
                </p:cNvSpPr>
                <p:nvPr/>
              </p:nvSpPr>
              <p:spPr bwMode="auto">
                <a:xfrm flipH="1">
                  <a:off x="2699562" y="5455182"/>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33"/>
                <p:cNvSpPr>
                  <a:spLocks/>
                </p:cNvSpPr>
                <p:nvPr/>
              </p:nvSpPr>
              <p:spPr bwMode="auto">
                <a:xfrm flipH="1">
                  <a:off x="2699562" y="5334884"/>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34"/>
                <p:cNvSpPr>
                  <a:spLocks/>
                </p:cNvSpPr>
                <p:nvPr/>
              </p:nvSpPr>
              <p:spPr bwMode="auto">
                <a:xfrm flipH="1">
                  <a:off x="2699562" y="5216734"/>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35"/>
                <p:cNvSpPr>
                  <a:spLocks/>
                </p:cNvSpPr>
                <p:nvPr/>
              </p:nvSpPr>
              <p:spPr bwMode="auto">
                <a:xfrm flipH="1">
                  <a:off x="2699562" y="5098585"/>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36"/>
                <p:cNvSpPr>
                  <a:spLocks/>
                </p:cNvSpPr>
                <p:nvPr/>
              </p:nvSpPr>
              <p:spPr bwMode="auto">
                <a:xfrm flipH="1">
                  <a:off x="2699562" y="4976138"/>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37"/>
                <p:cNvSpPr>
                  <a:spLocks/>
                </p:cNvSpPr>
                <p:nvPr/>
              </p:nvSpPr>
              <p:spPr bwMode="auto">
                <a:xfrm flipH="1">
                  <a:off x="2699562" y="4857989"/>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38"/>
                <p:cNvSpPr>
                  <a:spLocks/>
                </p:cNvSpPr>
                <p:nvPr/>
              </p:nvSpPr>
              <p:spPr bwMode="auto">
                <a:xfrm flipH="1">
                  <a:off x="2699562" y="4739839"/>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39"/>
                <p:cNvSpPr>
                  <a:spLocks/>
                </p:cNvSpPr>
                <p:nvPr/>
              </p:nvSpPr>
              <p:spPr bwMode="auto">
                <a:xfrm flipH="1">
                  <a:off x="2699562" y="4621690"/>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40"/>
                <p:cNvSpPr>
                  <a:spLocks/>
                </p:cNvSpPr>
                <p:nvPr/>
              </p:nvSpPr>
              <p:spPr bwMode="auto">
                <a:xfrm flipH="1">
                  <a:off x="2699562" y="4501392"/>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Freeform 41"/>
                <p:cNvSpPr>
                  <a:spLocks/>
                </p:cNvSpPr>
                <p:nvPr/>
              </p:nvSpPr>
              <p:spPr bwMode="auto">
                <a:xfrm flipH="1">
                  <a:off x="2699562" y="4378945"/>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Freeform 42"/>
                <p:cNvSpPr>
                  <a:spLocks/>
                </p:cNvSpPr>
                <p:nvPr/>
              </p:nvSpPr>
              <p:spPr bwMode="auto">
                <a:xfrm flipH="1">
                  <a:off x="2699562" y="426079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43"/>
                <p:cNvSpPr>
                  <a:spLocks/>
                </p:cNvSpPr>
                <p:nvPr/>
              </p:nvSpPr>
              <p:spPr bwMode="auto">
                <a:xfrm flipH="1">
                  <a:off x="2699562" y="414264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44"/>
                <p:cNvSpPr>
                  <a:spLocks/>
                </p:cNvSpPr>
                <p:nvPr/>
              </p:nvSpPr>
              <p:spPr bwMode="auto">
                <a:xfrm flipH="1">
                  <a:off x="2699562" y="4024497"/>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45"/>
                <p:cNvSpPr>
                  <a:spLocks/>
                </p:cNvSpPr>
                <p:nvPr/>
              </p:nvSpPr>
              <p:spPr bwMode="auto">
                <a:xfrm flipH="1">
                  <a:off x="2699562" y="3902050"/>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0" name="Rounded Rectangle 419"/>
              <p:cNvSpPr/>
              <p:nvPr/>
            </p:nvSpPr>
            <p:spPr bwMode="auto">
              <a:xfrm>
                <a:off x="9727138" y="13206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1" name="Rounded Rectangle 420"/>
              <p:cNvSpPr/>
              <p:nvPr/>
            </p:nvSpPr>
            <p:spPr bwMode="auto">
              <a:xfrm>
                <a:off x="9727138" y="14730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2" name="Rounded Rectangle 421"/>
              <p:cNvSpPr/>
              <p:nvPr/>
            </p:nvSpPr>
            <p:spPr bwMode="auto">
              <a:xfrm>
                <a:off x="9727138" y="16254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2" name="Group 21"/>
            <p:cNvGrpSpPr/>
            <p:nvPr/>
          </p:nvGrpSpPr>
          <p:grpSpPr>
            <a:xfrm>
              <a:off x="7202936" y="2137601"/>
              <a:ext cx="434396" cy="1567623"/>
              <a:chOff x="7202936" y="1464501"/>
              <a:chExt cx="434396" cy="1567623"/>
            </a:xfrm>
          </p:grpSpPr>
          <p:pic>
            <p:nvPicPr>
              <p:cNvPr id="424" name="Picture 423"/>
              <p:cNvPicPr>
                <a:picLocks noChangeAspect="1"/>
              </p:cNvPicPr>
              <p:nvPr/>
            </p:nvPicPr>
            <p:blipFill>
              <a:blip r:embed="rId3"/>
              <a:stretch>
                <a:fillRect/>
              </a:stretch>
            </p:blipFill>
            <p:spPr>
              <a:xfrm>
                <a:off x="7509783" y="1515955"/>
                <a:ext cx="127549" cy="1513579"/>
              </a:xfrm>
              <a:prstGeom prst="rect">
                <a:avLst/>
              </a:prstGeom>
            </p:spPr>
          </p:pic>
          <p:grpSp>
            <p:nvGrpSpPr>
              <p:cNvPr id="436" name="Group 435"/>
              <p:cNvGrpSpPr/>
              <p:nvPr/>
            </p:nvGrpSpPr>
            <p:grpSpPr>
              <a:xfrm flipV="1">
                <a:off x="7202936" y="1464501"/>
                <a:ext cx="164653" cy="1567623"/>
                <a:chOff x="7138988" y="855663"/>
                <a:chExt cx="228601" cy="2176462"/>
              </a:xfrm>
            </p:grpSpPr>
            <p:sp>
              <p:nvSpPr>
                <p:cNvPr id="427" name="AutoShape 47"/>
                <p:cNvSpPr>
                  <a:spLocks noChangeAspect="1" noChangeArrowheads="1" noTextEdit="1"/>
                </p:cNvSpPr>
                <p:nvPr/>
              </p:nvSpPr>
              <p:spPr bwMode="auto">
                <a:xfrm>
                  <a:off x="7142163" y="858838"/>
                  <a:ext cx="2254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49"/>
                <p:cNvSpPr>
                  <a:spLocks/>
                </p:cNvSpPr>
                <p:nvPr/>
              </p:nvSpPr>
              <p:spPr bwMode="auto">
                <a:xfrm>
                  <a:off x="7232651" y="2946400"/>
                  <a:ext cx="119063" cy="85725"/>
                </a:xfrm>
                <a:custGeom>
                  <a:avLst/>
                  <a:gdLst>
                    <a:gd name="T0" fmla="*/ 30 w 30"/>
                    <a:gd name="T1" fmla="*/ 0 h 23"/>
                    <a:gd name="T2" fmla="*/ 30 w 30"/>
                    <a:gd name="T3" fmla="*/ 18 h 23"/>
                    <a:gd name="T4" fmla="*/ 25 w 30"/>
                    <a:gd name="T5" fmla="*/ 23 h 23"/>
                    <a:gd name="T6" fmla="*/ 4 w 30"/>
                    <a:gd name="T7" fmla="*/ 23 h 23"/>
                    <a:gd name="T8" fmla="*/ 0 w 30"/>
                    <a:gd name="T9" fmla="*/ 18 h 23"/>
                    <a:gd name="T10" fmla="*/ 0 w 30"/>
                    <a:gd name="T11" fmla="*/ 0 h 23"/>
                    <a:gd name="T12" fmla="*/ 30 w 3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30" y="0"/>
                      </a:moveTo>
                      <a:cubicBezTo>
                        <a:pt x="30" y="18"/>
                        <a:pt x="30" y="18"/>
                        <a:pt x="30" y="18"/>
                      </a:cubicBezTo>
                      <a:cubicBezTo>
                        <a:pt x="30" y="21"/>
                        <a:pt x="28" y="23"/>
                        <a:pt x="25" y="23"/>
                      </a:cubicBezTo>
                      <a:cubicBezTo>
                        <a:pt x="4" y="23"/>
                        <a:pt x="4" y="23"/>
                        <a:pt x="4" y="23"/>
                      </a:cubicBezTo>
                      <a:cubicBezTo>
                        <a:pt x="2" y="23"/>
                        <a:pt x="0" y="21"/>
                        <a:pt x="0" y="18"/>
                      </a:cubicBezTo>
                      <a:cubicBezTo>
                        <a:pt x="0" y="0"/>
                        <a:pt x="0" y="0"/>
                        <a:pt x="0" y="0"/>
                      </a:cubicBez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50"/>
                <p:cNvSpPr>
                  <a:spLocks/>
                </p:cNvSpPr>
                <p:nvPr/>
              </p:nvSpPr>
              <p:spPr bwMode="auto">
                <a:xfrm>
                  <a:off x="7138988" y="2173288"/>
                  <a:ext cx="109538" cy="581025"/>
                </a:xfrm>
                <a:custGeom>
                  <a:avLst/>
                  <a:gdLst>
                    <a:gd name="T0" fmla="*/ 26 w 28"/>
                    <a:gd name="T1" fmla="*/ 146 h 154"/>
                    <a:gd name="T2" fmla="*/ 26 w 28"/>
                    <a:gd name="T3" fmla="*/ 114 h 154"/>
                    <a:gd name="T4" fmla="*/ 23 w 28"/>
                    <a:gd name="T5" fmla="*/ 114 h 154"/>
                    <a:gd name="T6" fmla="*/ 22 w 28"/>
                    <a:gd name="T7" fmla="*/ 105 h 154"/>
                    <a:gd name="T8" fmla="*/ 16 w 28"/>
                    <a:gd name="T9" fmla="*/ 111 h 154"/>
                    <a:gd name="T10" fmla="*/ 11 w 28"/>
                    <a:gd name="T11" fmla="*/ 109 h 154"/>
                    <a:gd name="T12" fmla="*/ 9 w 28"/>
                    <a:gd name="T13" fmla="*/ 71 h 154"/>
                    <a:gd name="T14" fmla="*/ 17 w 28"/>
                    <a:gd name="T15" fmla="*/ 6 h 154"/>
                    <a:gd name="T16" fmla="*/ 14 w 28"/>
                    <a:gd name="T17" fmla="*/ 1 h 154"/>
                    <a:gd name="T18" fmla="*/ 9 w 28"/>
                    <a:gd name="T19" fmla="*/ 3 h 154"/>
                    <a:gd name="T20" fmla="*/ 0 w 28"/>
                    <a:gd name="T21" fmla="*/ 71 h 154"/>
                    <a:gd name="T22" fmla="*/ 23 w 28"/>
                    <a:gd name="T23" fmla="*/ 154 h 154"/>
                    <a:gd name="T24" fmla="*/ 28 w 28"/>
                    <a:gd name="T25" fmla="*/ 150 h 154"/>
                    <a:gd name="T26" fmla="*/ 26 w 28"/>
                    <a:gd name="T2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54">
                      <a:moveTo>
                        <a:pt x="26" y="146"/>
                      </a:moveTo>
                      <a:cubicBezTo>
                        <a:pt x="26" y="114"/>
                        <a:pt x="26" y="114"/>
                        <a:pt x="26" y="114"/>
                      </a:cubicBezTo>
                      <a:cubicBezTo>
                        <a:pt x="23" y="114"/>
                        <a:pt x="23" y="114"/>
                        <a:pt x="23" y="114"/>
                      </a:cubicBezTo>
                      <a:cubicBezTo>
                        <a:pt x="22" y="105"/>
                        <a:pt x="22" y="105"/>
                        <a:pt x="22" y="105"/>
                      </a:cubicBezTo>
                      <a:cubicBezTo>
                        <a:pt x="22" y="108"/>
                        <a:pt x="19" y="111"/>
                        <a:pt x="16" y="111"/>
                      </a:cubicBezTo>
                      <a:cubicBezTo>
                        <a:pt x="14" y="111"/>
                        <a:pt x="12" y="110"/>
                        <a:pt x="11" y="109"/>
                      </a:cubicBezTo>
                      <a:cubicBezTo>
                        <a:pt x="10" y="99"/>
                        <a:pt x="9" y="86"/>
                        <a:pt x="9" y="71"/>
                      </a:cubicBezTo>
                      <a:cubicBezTo>
                        <a:pt x="9" y="45"/>
                        <a:pt x="12" y="21"/>
                        <a:pt x="17" y="6"/>
                      </a:cubicBezTo>
                      <a:cubicBezTo>
                        <a:pt x="18" y="4"/>
                        <a:pt x="17" y="2"/>
                        <a:pt x="14" y="1"/>
                      </a:cubicBezTo>
                      <a:cubicBezTo>
                        <a:pt x="12" y="0"/>
                        <a:pt x="10" y="1"/>
                        <a:pt x="9" y="3"/>
                      </a:cubicBezTo>
                      <a:cubicBezTo>
                        <a:pt x="3" y="18"/>
                        <a:pt x="0" y="44"/>
                        <a:pt x="0" y="71"/>
                      </a:cubicBezTo>
                      <a:cubicBezTo>
                        <a:pt x="0" y="100"/>
                        <a:pt x="5" y="154"/>
                        <a:pt x="23" y="154"/>
                      </a:cubicBezTo>
                      <a:cubicBezTo>
                        <a:pt x="26" y="154"/>
                        <a:pt x="28" y="152"/>
                        <a:pt x="28" y="150"/>
                      </a:cubicBezTo>
                      <a:cubicBezTo>
                        <a:pt x="28" y="148"/>
                        <a:pt x="27" y="147"/>
                        <a:pt x="26" y="1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Rectangle 51"/>
                <p:cNvSpPr>
                  <a:spLocks noChangeArrowheads="1"/>
                </p:cNvSpPr>
                <p:nvPr/>
              </p:nvSpPr>
              <p:spPr bwMode="auto">
                <a:xfrm>
                  <a:off x="7232651" y="2784475"/>
                  <a:ext cx="123825" cy="85725"/>
                </a:xfrm>
                <a:prstGeom prst="rect">
                  <a:avLst/>
                </a:prstGeom>
                <a:solidFill>
                  <a:srgbClr val="B229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52"/>
                <p:cNvSpPr>
                  <a:spLocks/>
                </p:cNvSpPr>
                <p:nvPr/>
              </p:nvSpPr>
              <p:spPr bwMode="auto">
                <a:xfrm>
                  <a:off x="7280276" y="855663"/>
                  <a:ext cx="28575" cy="192087"/>
                </a:xfrm>
                <a:custGeom>
                  <a:avLst/>
                  <a:gdLst>
                    <a:gd name="T0" fmla="*/ 7 w 7"/>
                    <a:gd name="T1" fmla="*/ 48 h 51"/>
                    <a:gd name="T2" fmla="*/ 3 w 7"/>
                    <a:gd name="T3" fmla="*/ 51 h 51"/>
                    <a:gd name="T4" fmla="*/ 3 w 7"/>
                    <a:gd name="T5" fmla="*/ 51 h 51"/>
                    <a:gd name="T6" fmla="*/ 0 w 7"/>
                    <a:gd name="T7" fmla="*/ 48 h 51"/>
                    <a:gd name="T8" fmla="*/ 0 w 7"/>
                    <a:gd name="T9" fmla="*/ 4 h 51"/>
                    <a:gd name="T10" fmla="*/ 3 w 7"/>
                    <a:gd name="T11" fmla="*/ 0 h 51"/>
                    <a:gd name="T12" fmla="*/ 3 w 7"/>
                    <a:gd name="T13" fmla="*/ 0 h 51"/>
                    <a:gd name="T14" fmla="*/ 7 w 7"/>
                    <a:gd name="T15" fmla="*/ 4 h 51"/>
                    <a:gd name="T16" fmla="*/ 7 w 7"/>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1">
                      <a:moveTo>
                        <a:pt x="7" y="48"/>
                      </a:moveTo>
                      <a:cubicBezTo>
                        <a:pt x="7" y="50"/>
                        <a:pt x="5" y="51"/>
                        <a:pt x="3" y="51"/>
                      </a:cubicBezTo>
                      <a:cubicBezTo>
                        <a:pt x="3" y="51"/>
                        <a:pt x="3" y="51"/>
                        <a:pt x="3" y="51"/>
                      </a:cubicBezTo>
                      <a:cubicBezTo>
                        <a:pt x="1" y="51"/>
                        <a:pt x="0" y="50"/>
                        <a:pt x="0" y="48"/>
                      </a:cubicBezTo>
                      <a:cubicBezTo>
                        <a:pt x="0" y="4"/>
                        <a:pt x="0" y="4"/>
                        <a:pt x="0" y="4"/>
                      </a:cubicBezTo>
                      <a:cubicBezTo>
                        <a:pt x="0" y="2"/>
                        <a:pt x="1" y="0"/>
                        <a:pt x="3" y="0"/>
                      </a:cubicBezTo>
                      <a:cubicBezTo>
                        <a:pt x="3" y="0"/>
                        <a:pt x="3" y="0"/>
                        <a:pt x="3" y="0"/>
                      </a:cubicBezTo>
                      <a:cubicBezTo>
                        <a:pt x="5" y="0"/>
                        <a:pt x="7" y="2"/>
                        <a:pt x="7" y="4"/>
                      </a:cubicBezTo>
                      <a:lnTo>
                        <a:pt x="7"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53"/>
                <p:cNvSpPr>
                  <a:spLocks/>
                </p:cNvSpPr>
                <p:nvPr/>
              </p:nvSpPr>
              <p:spPr bwMode="auto">
                <a:xfrm>
                  <a:off x="7229476" y="908050"/>
                  <a:ext cx="127000" cy="225425"/>
                </a:xfrm>
                <a:custGeom>
                  <a:avLst/>
                  <a:gdLst>
                    <a:gd name="T0" fmla="*/ 55 w 80"/>
                    <a:gd name="T1" fmla="*/ 0 h 142"/>
                    <a:gd name="T2" fmla="*/ 25 w 80"/>
                    <a:gd name="T3" fmla="*/ 0 h 142"/>
                    <a:gd name="T4" fmla="*/ 0 w 80"/>
                    <a:gd name="T5" fmla="*/ 142 h 142"/>
                    <a:gd name="T6" fmla="*/ 80 w 80"/>
                    <a:gd name="T7" fmla="*/ 142 h 142"/>
                    <a:gd name="T8" fmla="*/ 55 w 80"/>
                    <a:gd name="T9" fmla="*/ 0 h 142"/>
                  </a:gdLst>
                  <a:ahLst/>
                  <a:cxnLst>
                    <a:cxn ang="0">
                      <a:pos x="T0" y="T1"/>
                    </a:cxn>
                    <a:cxn ang="0">
                      <a:pos x="T2" y="T3"/>
                    </a:cxn>
                    <a:cxn ang="0">
                      <a:pos x="T4" y="T5"/>
                    </a:cxn>
                    <a:cxn ang="0">
                      <a:pos x="T6" y="T7"/>
                    </a:cxn>
                    <a:cxn ang="0">
                      <a:pos x="T8" y="T9"/>
                    </a:cxn>
                  </a:cxnLst>
                  <a:rect l="0" t="0" r="r" b="b"/>
                  <a:pathLst>
                    <a:path w="80" h="142">
                      <a:moveTo>
                        <a:pt x="55" y="0"/>
                      </a:moveTo>
                      <a:lnTo>
                        <a:pt x="25" y="0"/>
                      </a:lnTo>
                      <a:lnTo>
                        <a:pt x="0" y="142"/>
                      </a:lnTo>
                      <a:lnTo>
                        <a:pt x="80" y="142"/>
                      </a:lnTo>
                      <a:lnTo>
                        <a:pt x="5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Rectangle 54"/>
                <p:cNvSpPr>
                  <a:spLocks noChangeArrowheads="1"/>
                </p:cNvSpPr>
                <p:nvPr/>
              </p:nvSpPr>
              <p:spPr bwMode="auto">
                <a:xfrm>
                  <a:off x="7216776" y="1168400"/>
                  <a:ext cx="150813" cy="1619250"/>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4" name="Rectangle 55"/>
                <p:cNvSpPr>
                  <a:spLocks noChangeArrowheads="1"/>
                </p:cNvSpPr>
                <p:nvPr/>
              </p:nvSpPr>
              <p:spPr bwMode="auto">
                <a:xfrm>
                  <a:off x="7216776" y="1130300"/>
                  <a:ext cx="150813"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Rectangle 56"/>
                <p:cNvSpPr>
                  <a:spLocks noChangeArrowheads="1"/>
                </p:cNvSpPr>
                <p:nvPr/>
              </p:nvSpPr>
              <p:spPr bwMode="auto">
                <a:xfrm>
                  <a:off x="7216776" y="2847975"/>
                  <a:ext cx="150813" cy="11271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440" name="Freeform 60"/>
            <p:cNvSpPr>
              <a:spLocks noEditPoints="1"/>
            </p:cNvSpPr>
            <p:nvPr/>
          </p:nvSpPr>
          <p:spPr bwMode="auto">
            <a:xfrm>
              <a:off x="10951640" y="3797916"/>
              <a:ext cx="1200752" cy="874489"/>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p:cNvGrpSpPr/>
            <p:nvPr/>
          </p:nvGrpSpPr>
          <p:grpSpPr>
            <a:xfrm>
              <a:off x="7743520" y="1710037"/>
              <a:ext cx="1470634" cy="1974359"/>
              <a:chOff x="7743520" y="1036937"/>
              <a:chExt cx="1470634" cy="1974359"/>
            </a:xfrm>
          </p:grpSpPr>
          <p:grpSp>
            <p:nvGrpSpPr>
              <p:cNvPr id="451" name="Group 450"/>
              <p:cNvGrpSpPr/>
              <p:nvPr/>
            </p:nvGrpSpPr>
            <p:grpSpPr>
              <a:xfrm>
                <a:off x="7743520" y="1036937"/>
                <a:ext cx="1470634" cy="1974359"/>
                <a:chOff x="7740650" y="1041915"/>
                <a:chExt cx="1470634" cy="1974359"/>
              </a:xfrm>
            </p:grpSpPr>
            <p:sp>
              <p:nvSpPr>
                <p:cNvPr id="450" name="Freeform 449"/>
                <p:cNvSpPr/>
                <p:nvPr/>
              </p:nvSpPr>
              <p:spPr bwMode="auto">
                <a:xfrm>
                  <a:off x="7740650" y="1044980"/>
                  <a:ext cx="1470634" cy="1971294"/>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7" name="Right Triangle 446"/>
                <p:cNvSpPr/>
                <p:nvPr/>
              </p:nvSpPr>
              <p:spPr bwMode="auto">
                <a:xfrm rot="16200000" flipV="1">
                  <a:off x="8964977" y="1040596"/>
                  <a:ext cx="244988" cy="247625"/>
                </a:xfrm>
                <a:prstGeom prst="rtTriangle">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64" name="Group 463"/>
              <p:cNvGrpSpPr/>
              <p:nvPr/>
            </p:nvGrpSpPr>
            <p:grpSpPr>
              <a:xfrm>
                <a:off x="7912042" y="1158011"/>
                <a:ext cx="1133265" cy="1611524"/>
                <a:chOff x="7912042" y="1158011"/>
                <a:chExt cx="1133265" cy="1611524"/>
              </a:xfrm>
            </p:grpSpPr>
            <p:sp>
              <p:nvSpPr>
                <p:cNvPr id="452" name="Right Bracket 451"/>
                <p:cNvSpPr/>
                <p:nvPr/>
              </p:nvSpPr>
              <p:spPr>
                <a:xfrm rot="16200000">
                  <a:off x="7955451" y="1747644"/>
                  <a:ext cx="1048681" cy="616312"/>
                </a:xfrm>
                <a:prstGeom prst="rightBracket">
                  <a:avLst>
                    <a:gd name="adj" fmla="val 0"/>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54" name="Straight Connector 453"/>
                <p:cNvCxnSpPr>
                  <a:stCxn id="452" idx="2"/>
                </p:cNvCxnSpPr>
                <p:nvPr/>
              </p:nvCxnSpPr>
              <p:spPr>
                <a:xfrm flipH="1" flipV="1">
                  <a:off x="8478837" y="1329159"/>
                  <a:ext cx="955" cy="20230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55" name="Oval 454"/>
                <p:cNvSpPr/>
                <p:nvPr/>
              </p:nvSpPr>
              <p:spPr bwMode="auto">
                <a:xfrm>
                  <a:off x="8347075" y="1158011"/>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6" name="Oval 455"/>
                <p:cNvSpPr/>
                <p:nvPr/>
              </p:nvSpPr>
              <p:spPr bwMode="auto">
                <a:xfrm>
                  <a:off x="8662306" y="2509482"/>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7" name="Flowchart: Decision 456"/>
                <p:cNvSpPr/>
                <p:nvPr/>
              </p:nvSpPr>
              <p:spPr bwMode="auto">
                <a:xfrm>
                  <a:off x="7912042" y="1590464"/>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8" name="Flowchart: Decision 457"/>
                <p:cNvSpPr/>
                <p:nvPr/>
              </p:nvSpPr>
              <p:spPr bwMode="auto">
                <a:xfrm>
                  <a:off x="8530585" y="1585939"/>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9" name="Flowchart: Process 458"/>
                <p:cNvSpPr/>
                <p:nvPr/>
              </p:nvSpPr>
              <p:spPr bwMode="auto">
                <a:xfrm>
                  <a:off x="7930372" y="1899614"/>
                  <a:ext cx="490676" cy="246584"/>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0" name="Flowchart: Process 459"/>
                <p:cNvSpPr/>
                <p:nvPr/>
              </p:nvSpPr>
              <p:spPr bwMode="auto">
                <a:xfrm>
                  <a:off x="7930767" y="2272353"/>
                  <a:ext cx="490676" cy="356147"/>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1" name="Flowchart: Process 460"/>
                <p:cNvSpPr/>
                <p:nvPr/>
              </p:nvSpPr>
              <p:spPr bwMode="auto">
                <a:xfrm>
                  <a:off x="8665048" y="1900256"/>
                  <a:ext cx="253093"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2" name="Flowchart: Process 461"/>
                <p:cNvSpPr/>
                <p:nvPr/>
              </p:nvSpPr>
              <p:spPr bwMode="auto">
                <a:xfrm>
                  <a:off x="8548688" y="2082622"/>
                  <a:ext cx="475640"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3" name="Flowchart: Process 462"/>
                <p:cNvSpPr/>
                <p:nvPr/>
              </p:nvSpPr>
              <p:spPr bwMode="auto">
                <a:xfrm>
                  <a:off x="8607128" y="2273633"/>
                  <a:ext cx="363651"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 name="Group 1"/>
            <p:cNvGrpSpPr/>
            <p:nvPr/>
          </p:nvGrpSpPr>
          <p:grpSpPr>
            <a:xfrm>
              <a:off x="7983513" y="1945650"/>
              <a:ext cx="989927" cy="1378516"/>
              <a:chOff x="7983513" y="1272550"/>
              <a:chExt cx="989927" cy="1378516"/>
            </a:xfrm>
          </p:grpSpPr>
          <p:sp>
            <p:nvSpPr>
              <p:cNvPr id="222" name="Rectangle 221"/>
              <p:cNvSpPr/>
              <p:nvPr/>
            </p:nvSpPr>
            <p:spPr bwMode="auto">
              <a:xfrm>
                <a:off x="8052093" y="1700740"/>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8670735" y="1701124"/>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5" name="Rectangle 234"/>
              <p:cNvSpPr/>
              <p:nvPr/>
            </p:nvSpPr>
            <p:spPr bwMode="auto">
              <a:xfrm>
                <a:off x="8398112" y="1272550"/>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7" name="Rectangle 236"/>
              <p:cNvSpPr/>
              <p:nvPr/>
            </p:nvSpPr>
            <p:spPr bwMode="auto">
              <a:xfrm>
                <a:off x="8024697" y="1979764"/>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9" name="Rectangle 238"/>
              <p:cNvSpPr/>
              <p:nvPr/>
            </p:nvSpPr>
            <p:spPr bwMode="auto">
              <a:xfrm>
                <a:off x="8204710" y="1979764"/>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0" name="Rectangle 239"/>
              <p:cNvSpPr/>
              <p:nvPr/>
            </p:nvSpPr>
            <p:spPr bwMode="auto">
              <a:xfrm>
                <a:off x="8020125" y="2042062"/>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1" name="Rectangle 240"/>
              <p:cNvSpPr/>
              <p:nvPr/>
            </p:nvSpPr>
            <p:spPr bwMode="auto">
              <a:xfrm>
                <a:off x="8736281" y="1947558"/>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2" name="Rectangle 241"/>
              <p:cNvSpPr/>
              <p:nvPr/>
            </p:nvSpPr>
            <p:spPr bwMode="auto">
              <a:xfrm>
                <a:off x="8610547" y="2132789"/>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3" name="Rectangle 242"/>
              <p:cNvSpPr/>
              <p:nvPr/>
            </p:nvSpPr>
            <p:spPr bwMode="auto">
              <a:xfrm>
                <a:off x="8790560" y="2132789"/>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4" name="Rectangle 243"/>
              <p:cNvSpPr/>
              <p:nvPr/>
            </p:nvSpPr>
            <p:spPr bwMode="auto">
              <a:xfrm>
                <a:off x="8706336" y="2623634"/>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5" name="Rectangle 244"/>
              <p:cNvSpPr/>
              <p:nvPr/>
            </p:nvSpPr>
            <p:spPr bwMode="auto">
              <a:xfrm>
                <a:off x="8694281" y="2320294"/>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6" name="Rectangle 245"/>
              <p:cNvSpPr/>
              <p:nvPr/>
            </p:nvSpPr>
            <p:spPr bwMode="auto">
              <a:xfrm>
                <a:off x="7983513" y="2350850"/>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7" name="Rectangle 246"/>
              <p:cNvSpPr/>
              <p:nvPr/>
            </p:nvSpPr>
            <p:spPr bwMode="auto">
              <a:xfrm>
                <a:off x="7983513" y="241129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8" name="Rectangle 257"/>
              <p:cNvSpPr/>
              <p:nvPr/>
            </p:nvSpPr>
            <p:spPr bwMode="auto">
              <a:xfrm>
                <a:off x="8226093" y="2411298"/>
                <a:ext cx="12801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9" name="Rectangle 258"/>
              <p:cNvSpPr/>
              <p:nvPr/>
            </p:nvSpPr>
            <p:spPr bwMode="auto">
              <a:xfrm>
                <a:off x="7983513" y="2474844"/>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4" name="Rectangle 273"/>
              <p:cNvSpPr/>
              <p:nvPr/>
            </p:nvSpPr>
            <p:spPr bwMode="auto">
              <a:xfrm>
                <a:off x="7983513" y="2534947"/>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5" name="Rectangle 274"/>
              <p:cNvSpPr/>
              <p:nvPr/>
            </p:nvSpPr>
            <p:spPr bwMode="auto">
              <a:xfrm>
                <a:off x="8169867" y="2534947"/>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895503" y="1955025"/>
              <a:ext cx="1229051" cy="1725027"/>
              <a:chOff x="5895503" y="1281925"/>
              <a:chExt cx="1229051" cy="1725027"/>
            </a:xfrm>
          </p:grpSpPr>
          <p:grpSp>
            <p:nvGrpSpPr>
              <p:cNvPr id="19" name="Group 18"/>
              <p:cNvGrpSpPr/>
              <p:nvPr/>
            </p:nvGrpSpPr>
            <p:grpSpPr>
              <a:xfrm>
                <a:off x="5895503" y="1281925"/>
                <a:ext cx="1229051" cy="1725027"/>
                <a:chOff x="5895503" y="1281925"/>
                <a:chExt cx="1229051" cy="1725027"/>
              </a:xfrm>
            </p:grpSpPr>
            <p:sp>
              <p:nvSpPr>
                <p:cNvPr id="297" name="Freeform 296"/>
                <p:cNvSpPr/>
                <p:nvPr/>
              </p:nvSpPr>
              <p:spPr bwMode="auto">
                <a:xfrm>
                  <a:off x="5895503" y="1281925"/>
                  <a:ext cx="1229050" cy="1725027"/>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8" name="Right Triangle 297"/>
                <p:cNvSpPr/>
                <p:nvPr/>
              </p:nvSpPr>
              <p:spPr bwMode="auto">
                <a:xfrm rot="16200000" flipV="1">
                  <a:off x="6915207" y="1286954"/>
                  <a:ext cx="214376" cy="204318"/>
                </a:xfrm>
                <a:prstGeom prst="rtTriangle">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 name="Group 17"/>
              <p:cNvGrpSpPr/>
              <p:nvPr/>
            </p:nvGrpSpPr>
            <p:grpSpPr>
              <a:xfrm>
                <a:off x="5996740" y="1640587"/>
                <a:ext cx="1000052" cy="1136612"/>
                <a:chOff x="5996740" y="1640587"/>
                <a:chExt cx="1000052" cy="1136612"/>
              </a:xfrm>
            </p:grpSpPr>
            <p:grpSp>
              <p:nvGrpSpPr>
                <p:cNvPr id="12" name="Group 11"/>
                <p:cNvGrpSpPr/>
                <p:nvPr/>
              </p:nvGrpSpPr>
              <p:grpSpPr>
                <a:xfrm>
                  <a:off x="6265272" y="1646040"/>
                  <a:ext cx="731520" cy="87880"/>
                  <a:chOff x="6265272" y="1646040"/>
                  <a:chExt cx="731520" cy="87880"/>
                </a:xfrm>
              </p:grpSpPr>
              <p:sp>
                <p:nvSpPr>
                  <p:cNvPr id="276" name="Rectangle 275"/>
                  <p:cNvSpPr/>
                  <p:nvPr/>
                </p:nvSpPr>
                <p:spPr bwMode="auto">
                  <a:xfrm>
                    <a:off x="6265272" y="164604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8" name="Rectangle 277"/>
                  <p:cNvSpPr/>
                  <p:nvPr/>
                </p:nvSpPr>
                <p:spPr bwMode="auto">
                  <a:xfrm>
                    <a:off x="6265272" y="170648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9" name="Rectangle 278"/>
                  <p:cNvSpPr/>
                  <p:nvPr/>
                </p:nvSpPr>
                <p:spPr bwMode="auto">
                  <a:xfrm>
                    <a:off x="6507852" y="1706488"/>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 name="Group 12"/>
                <p:cNvGrpSpPr/>
                <p:nvPr/>
              </p:nvGrpSpPr>
              <p:grpSpPr>
                <a:xfrm>
                  <a:off x="6265272" y="1889531"/>
                  <a:ext cx="731520" cy="87880"/>
                  <a:chOff x="6265272" y="1889531"/>
                  <a:chExt cx="731520" cy="87880"/>
                </a:xfrm>
              </p:grpSpPr>
              <p:sp>
                <p:nvSpPr>
                  <p:cNvPr id="280" name="Rectangle 279"/>
                  <p:cNvSpPr/>
                  <p:nvPr/>
                </p:nvSpPr>
                <p:spPr bwMode="auto">
                  <a:xfrm>
                    <a:off x="6265272" y="1889531"/>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1" name="Rectangle 280"/>
                  <p:cNvSpPr/>
                  <p:nvPr/>
                </p:nvSpPr>
                <p:spPr bwMode="auto">
                  <a:xfrm>
                    <a:off x="6265272" y="1949979"/>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6265272" y="2130746"/>
                  <a:ext cx="709184" cy="87880"/>
                  <a:chOff x="6265272" y="2130746"/>
                  <a:chExt cx="709184" cy="87880"/>
                </a:xfrm>
              </p:grpSpPr>
              <p:sp>
                <p:nvSpPr>
                  <p:cNvPr id="282" name="Rectangle 281"/>
                  <p:cNvSpPr/>
                  <p:nvPr/>
                </p:nvSpPr>
                <p:spPr bwMode="auto">
                  <a:xfrm>
                    <a:off x="6265272" y="2130746"/>
                    <a:ext cx="42976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3" name="Rectangle 282"/>
                  <p:cNvSpPr/>
                  <p:nvPr/>
                </p:nvSpPr>
                <p:spPr bwMode="auto">
                  <a:xfrm>
                    <a:off x="6265272" y="2191194"/>
                    <a:ext cx="30175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4" name="Rectangle 283"/>
                  <p:cNvSpPr/>
                  <p:nvPr/>
                </p:nvSpPr>
                <p:spPr bwMode="auto">
                  <a:xfrm>
                    <a:off x="6736712" y="2132789"/>
                    <a:ext cx="237744"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6265272" y="2374770"/>
                  <a:ext cx="731520" cy="87880"/>
                  <a:chOff x="6265272" y="2374770"/>
                  <a:chExt cx="731520" cy="87880"/>
                </a:xfrm>
              </p:grpSpPr>
              <p:sp>
                <p:nvSpPr>
                  <p:cNvPr id="285" name="Rectangle 284"/>
                  <p:cNvSpPr/>
                  <p:nvPr/>
                </p:nvSpPr>
                <p:spPr bwMode="auto">
                  <a:xfrm>
                    <a:off x="6265272" y="237477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6" name="Rectangle 285"/>
                  <p:cNvSpPr/>
                  <p:nvPr/>
                </p:nvSpPr>
                <p:spPr bwMode="auto">
                  <a:xfrm>
                    <a:off x="6265272" y="2435218"/>
                    <a:ext cx="48463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6265272" y="2623634"/>
                  <a:ext cx="731520" cy="87880"/>
                  <a:chOff x="6265272" y="2623634"/>
                  <a:chExt cx="731520" cy="87880"/>
                </a:xfrm>
              </p:grpSpPr>
              <p:sp>
                <p:nvSpPr>
                  <p:cNvPr id="287" name="Rectangle 286"/>
                  <p:cNvSpPr/>
                  <p:nvPr/>
                </p:nvSpPr>
                <p:spPr bwMode="auto">
                  <a:xfrm>
                    <a:off x="6265272" y="2623634"/>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8" name="Rectangle 287"/>
                  <p:cNvSpPr/>
                  <p:nvPr/>
                </p:nvSpPr>
                <p:spPr bwMode="auto">
                  <a:xfrm>
                    <a:off x="6265272" y="2684082"/>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9" name="Rectangle 288"/>
                  <p:cNvSpPr/>
                  <p:nvPr/>
                </p:nvSpPr>
                <p:spPr bwMode="auto">
                  <a:xfrm>
                    <a:off x="6501893" y="2684082"/>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91" name="Rectangle 290"/>
                <p:cNvSpPr/>
                <p:nvPr/>
              </p:nvSpPr>
              <p:spPr bwMode="auto">
                <a:xfrm>
                  <a:off x="5996740" y="2131485"/>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3" name="Rectangle 292"/>
                <p:cNvSpPr/>
                <p:nvPr/>
              </p:nvSpPr>
              <p:spPr bwMode="auto">
                <a:xfrm>
                  <a:off x="5996740" y="2622382"/>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8"/>
                <p:cNvGrpSpPr/>
                <p:nvPr/>
              </p:nvGrpSpPr>
              <p:grpSpPr>
                <a:xfrm>
                  <a:off x="5996740" y="1640587"/>
                  <a:ext cx="154817" cy="154817"/>
                  <a:chOff x="5996740" y="1640587"/>
                  <a:chExt cx="154817" cy="154817"/>
                </a:xfrm>
              </p:grpSpPr>
              <p:sp>
                <p:nvSpPr>
                  <p:cNvPr id="3" name="Rectangle 2"/>
                  <p:cNvSpPr/>
                  <p:nvPr/>
                </p:nvSpPr>
                <p:spPr bwMode="auto">
                  <a:xfrm>
                    <a:off x="5996740" y="1640587"/>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Freeform 5"/>
                  <p:cNvSpPr>
                    <a:spLocks/>
                  </p:cNvSpPr>
                  <p:nvPr/>
                </p:nvSpPr>
                <p:spPr bwMode="auto">
                  <a:xfrm>
                    <a:off x="6014932" y="1667864"/>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p:cNvGrpSpPr/>
                <p:nvPr/>
              </p:nvGrpSpPr>
              <p:grpSpPr>
                <a:xfrm>
                  <a:off x="5996740" y="1886036"/>
                  <a:ext cx="154817" cy="154817"/>
                  <a:chOff x="5996740" y="1886036"/>
                  <a:chExt cx="154817" cy="154817"/>
                </a:xfrm>
              </p:grpSpPr>
              <p:sp>
                <p:nvSpPr>
                  <p:cNvPr id="290" name="Rectangle 289"/>
                  <p:cNvSpPr/>
                  <p:nvPr/>
                </p:nvSpPr>
                <p:spPr bwMode="auto">
                  <a:xfrm>
                    <a:off x="5996740" y="1886036"/>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4" name="Freeform 5"/>
                  <p:cNvSpPr>
                    <a:spLocks/>
                  </p:cNvSpPr>
                  <p:nvPr/>
                </p:nvSpPr>
                <p:spPr bwMode="auto">
                  <a:xfrm>
                    <a:off x="6017491" y="1913313"/>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p:cNvGrpSpPr/>
                <p:nvPr/>
              </p:nvGrpSpPr>
              <p:grpSpPr>
                <a:xfrm>
                  <a:off x="5996740" y="2376934"/>
                  <a:ext cx="154817" cy="154817"/>
                  <a:chOff x="5996740" y="2376934"/>
                  <a:chExt cx="154817" cy="154817"/>
                </a:xfrm>
              </p:grpSpPr>
              <p:sp>
                <p:nvSpPr>
                  <p:cNvPr id="292" name="Rectangle 291"/>
                  <p:cNvSpPr/>
                  <p:nvPr/>
                </p:nvSpPr>
                <p:spPr bwMode="auto">
                  <a:xfrm>
                    <a:off x="5996740" y="2376934"/>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5" name="Freeform 5"/>
                  <p:cNvSpPr>
                    <a:spLocks/>
                  </p:cNvSpPr>
                  <p:nvPr/>
                </p:nvSpPr>
                <p:spPr bwMode="auto">
                  <a:xfrm>
                    <a:off x="6017491" y="2404211"/>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356077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7315199" cy="917575"/>
          </a:xfrm>
        </p:spPr>
        <p:txBody>
          <a:bodyPr/>
          <a:lstStyle/>
          <a:p>
            <a:r>
              <a:rPr lang="en-US" dirty="0" smtClean="0"/>
              <a:t>Agenda</a:t>
            </a:r>
            <a:endParaRPr lang="en-US" dirty="0"/>
          </a:p>
        </p:txBody>
      </p:sp>
      <p:sp>
        <p:nvSpPr>
          <p:cNvPr id="5" name="Text Placeholder 4"/>
          <p:cNvSpPr>
            <a:spLocks noGrp="1"/>
          </p:cNvSpPr>
          <p:nvPr>
            <p:ph type="body" sz="quarter" idx="10"/>
          </p:nvPr>
        </p:nvSpPr>
        <p:spPr>
          <a:xfrm>
            <a:off x="274638" y="1212850"/>
            <a:ext cx="7498062" cy="2597634"/>
          </a:xfrm>
        </p:spPr>
        <p:txBody>
          <a:bodyPr/>
          <a:lstStyle/>
          <a:p>
            <a:pPr marL="690563">
              <a:lnSpc>
                <a:spcPct val="150000"/>
              </a:lnSpc>
            </a:pPr>
            <a:r>
              <a:rPr lang="en-US" sz="3200" dirty="0" smtClean="0"/>
              <a:t>Intro the add-in model</a:t>
            </a:r>
          </a:p>
          <a:p>
            <a:pPr marL="690563">
              <a:lnSpc>
                <a:spcPct val="150000"/>
              </a:lnSpc>
            </a:pPr>
            <a:r>
              <a:rPr lang="en-US" sz="3200" dirty="0" smtClean="0"/>
              <a:t>Office add-ins</a:t>
            </a:r>
          </a:p>
          <a:p>
            <a:pPr marL="690563">
              <a:lnSpc>
                <a:spcPct val="150000"/>
              </a:lnSpc>
            </a:pPr>
            <a:r>
              <a:rPr lang="en-US" sz="3200" dirty="0" smtClean="0"/>
              <a:t>Getting started</a:t>
            </a:r>
            <a:endParaRPr lang="en-US" sz="3200" dirty="0"/>
          </a:p>
        </p:txBody>
      </p:sp>
      <p:grpSp>
        <p:nvGrpSpPr>
          <p:cNvPr id="8" name="Group 7"/>
          <p:cNvGrpSpPr/>
          <p:nvPr/>
        </p:nvGrpSpPr>
        <p:grpSpPr>
          <a:xfrm>
            <a:off x="457580" y="2381971"/>
            <a:ext cx="364194" cy="364194"/>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57580" y="1567373"/>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57580" y="3196569"/>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 name="Freeform 14"/>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5471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46063" y="2113047"/>
            <a:ext cx="5514975" cy="3163943"/>
          </a:xfrm>
        </p:spPr>
        <p:txBody>
          <a:bodyPr/>
          <a:lstStyle/>
          <a:p>
            <a:pPr marL="0" indent="0">
              <a:spcAft>
                <a:spcPts val="600"/>
              </a:spcAft>
              <a:buNone/>
            </a:pPr>
            <a:r>
              <a:rPr lang="en-US" sz="2800" dirty="0" smtClean="0">
                <a:gradFill>
                  <a:gsLst>
                    <a:gs pos="92515">
                      <a:schemeClr val="tx2"/>
                    </a:gs>
                    <a:gs pos="75000">
                      <a:schemeClr val="tx2"/>
                    </a:gs>
                  </a:gsLst>
                  <a:lin ang="5400000" scaled="0"/>
                </a:gradFill>
                <a:hlinkClick r:id="rId2"/>
              </a:rPr>
              <a:t>Getting Started with Office add-ins</a:t>
            </a:r>
            <a:endParaRPr lang="en-US" sz="2800" dirty="0" smtClean="0">
              <a:gradFill>
                <a:gsLst>
                  <a:gs pos="92515">
                    <a:schemeClr val="tx2"/>
                  </a:gs>
                  <a:gs pos="75000">
                    <a:schemeClr val="tx2"/>
                  </a:gs>
                </a:gsLst>
                <a:lin ang="5400000" scaled="0"/>
              </a:gradFill>
            </a:endParaRPr>
          </a:p>
          <a:p>
            <a:pPr marL="0" indent="0">
              <a:spcAft>
                <a:spcPts val="600"/>
              </a:spcAft>
              <a:buNone/>
            </a:pPr>
            <a:r>
              <a:rPr lang="en-US" sz="2800" dirty="0" smtClean="0">
                <a:gradFill>
                  <a:gsLst>
                    <a:gs pos="92515">
                      <a:schemeClr val="tx2"/>
                    </a:gs>
                    <a:gs pos="75000">
                      <a:schemeClr val="tx2"/>
                    </a:gs>
                  </a:gsLst>
                  <a:lin ang="5400000" scaled="0"/>
                </a:gradFill>
                <a:hlinkClick r:id="rId3"/>
              </a:rPr>
              <a:t>Office add-in Code Samples</a:t>
            </a:r>
            <a:r>
              <a:rPr lang="en-US" sz="2800" dirty="0" smtClean="0">
                <a:gradFill>
                  <a:gsLst>
                    <a:gs pos="92515">
                      <a:schemeClr val="tx2"/>
                    </a:gs>
                    <a:gs pos="75000">
                      <a:schemeClr val="tx2"/>
                    </a:gs>
                  </a:gsLst>
                  <a:lin ang="5400000" scaled="0"/>
                </a:gradFill>
              </a:rPr>
              <a:t>  </a:t>
            </a:r>
          </a:p>
          <a:p>
            <a:pPr marL="0" indent="0">
              <a:spcAft>
                <a:spcPts val="600"/>
              </a:spcAft>
              <a:buNone/>
            </a:pPr>
            <a:r>
              <a:rPr lang="en-US" sz="2800" dirty="0" smtClean="0">
                <a:gradFill>
                  <a:gsLst>
                    <a:gs pos="92515">
                      <a:schemeClr val="tx2"/>
                    </a:gs>
                    <a:gs pos="75000">
                      <a:schemeClr val="tx2"/>
                    </a:gs>
                  </a:gsLst>
                  <a:lin ang="5400000" scaled="0"/>
                </a:gradFill>
                <a:hlinkClick r:id="rId4"/>
              </a:rPr>
              <a:t>Office add-in Training videos &amp; hands on labs </a:t>
            </a:r>
            <a:endParaRPr lang="en-US" sz="2800" dirty="0" smtClean="0">
              <a:gradFill>
                <a:gsLst>
                  <a:gs pos="92515">
                    <a:schemeClr val="tx2"/>
                  </a:gs>
                  <a:gs pos="75000">
                    <a:schemeClr val="tx2"/>
                  </a:gs>
                </a:gsLst>
                <a:lin ang="5400000" scaled="0"/>
              </a:gradFill>
            </a:endParaRPr>
          </a:p>
          <a:p>
            <a:pPr marL="0" indent="0">
              <a:spcAft>
                <a:spcPts val="600"/>
              </a:spcAft>
              <a:buNone/>
            </a:pPr>
            <a:r>
              <a:rPr lang="en-US" sz="2800" dirty="0" smtClean="0">
                <a:gradFill>
                  <a:gsLst>
                    <a:gs pos="92515">
                      <a:schemeClr val="tx2"/>
                    </a:gs>
                    <a:gs pos="75000">
                      <a:schemeClr val="tx2"/>
                    </a:gs>
                  </a:gsLst>
                  <a:lin ang="5400000" scaled="0"/>
                </a:gradFill>
                <a:hlinkClick r:id="rId5"/>
              </a:rPr>
              <a:t>Office add-in Snack videos</a:t>
            </a:r>
            <a:endParaRPr lang="en-US" sz="2800" dirty="0" smtClean="0">
              <a:gradFill>
                <a:gsLst>
                  <a:gs pos="92515">
                    <a:schemeClr val="tx2"/>
                  </a:gs>
                  <a:gs pos="75000">
                    <a:schemeClr val="tx2"/>
                  </a:gs>
                </a:gsLst>
                <a:lin ang="5400000" scaled="0"/>
              </a:gradFill>
            </a:endParaRPr>
          </a:p>
          <a:p>
            <a:pPr marL="0" indent="0">
              <a:spcAft>
                <a:spcPts val="600"/>
              </a:spcAft>
              <a:buNone/>
            </a:pPr>
            <a:r>
              <a:rPr lang="en-US" sz="2800" dirty="0" smtClean="0">
                <a:gradFill>
                  <a:gsLst>
                    <a:gs pos="92515">
                      <a:schemeClr val="tx2"/>
                    </a:gs>
                    <a:gs pos="75000">
                      <a:schemeClr val="tx2"/>
                    </a:gs>
                  </a:gsLst>
                  <a:lin ang="5400000" scaled="0"/>
                </a:gradFill>
                <a:hlinkClick r:id="rId6"/>
              </a:rPr>
              <a:t>Office add-in documentation</a:t>
            </a:r>
            <a:endParaRPr lang="en-US" sz="2800" dirty="0">
              <a:gradFill>
                <a:gsLst>
                  <a:gs pos="92515">
                    <a:schemeClr val="tx2"/>
                  </a:gs>
                  <a:gs pos="75000">
                    <a:schemeClr val="tx2"/>
                  </a:gs>
                </a:gsLst>
                <a:lin ang="5400000" scaled="0"/>
              </a:gradFill>
            </a:endParaRPr>
          </a:p>
        </p:txBody>
      </p:sp>
      <p:sp>
        <p:nvSpPr>
          <p:cNvPr id="2" name="Title 1"/>
          <p:cNvSpPr>
            <a:spLocks noGrp="1"/>
          </p:cNvSpPr>
          <p:nvPr>
            <p:ph type="title" idx="4294967295"/>
          </p:nvPr>
        </p:nvSpPr>
        <p:spPr>
          <a:xfrm>
            <a:off x="246064" y="295275"/>
            <a:ext cx="5966050" cy="917575"/>
          </a:xfrm>
        </p:spPr>
        <p:txBody>
          <a:bodyPr/>
          <a:lstStyle/>
          <a:p>
            <a:r>
              <a:rPr lang="en-US" dirty="0" smtClean="0">
                <a:gradFill>
                  <a:gsLst>
                    <a:gs pos="13174">
                      <a:schemeClr val="tx1"/>
                    </a:gs>
                    <a:gs pos="100000">
                      <a:schemeClr val="tx1"/>
                    </a:gs>
                  </a:gsLst>
                  <a:lin ang="5400000" scaled="0"/>
                </a:gradFill>
              </a:rPr>
              <a:t>Further reading…</a:t>
            </a:r>
            <a:endParaRPr lang="en-US" dirty="0">
              <a:gradFill>
                <a:gsLst>
                  <a:gs pos="13174">
                    <a:schemeClr val="tx1"/>
                  </a:gs>
                  <a:gs pos="100000">
                    <a:schemeClr val="tx1"/>
                  </a:gs>
                </a:gsLst>
                <a:lin ang="5400000" scaled="0"/>
              </a:gradFill>
            </a:endParaRPr>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grpSp>
    </p:spTree>
    <p:extLst>
      <p:ext uri="{BB962C8B-B14F-4D97-AF65-F5344CB8AC3E}">
        <p14:creationId xmlns:p14="http://schemas.microsoft.com/office/powerpoint/2010/main" val="60811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4294967295"/>
          </p:nvPr>
        </p:nvSpPr>
        <p:spPr>
          <a:xfrm>
            <a:off x="2501" y="4883288"/>
            <a:ext cx="12433974" cy="822960"/>
          </a:xfrm>
          <a:prstGeom prst="rect">
            <a:avLst/>
          </a:prstGeom>
          <a:solidFill>
            <a:schemeClr val="tx2"/>
          </a:solidFill>
        </p:spPr>
        <p:txBody>
          <a:bodyPr anchor="ct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smtClean="0"/>
              <a:t>Developer Program launch</a:t>
            </a:r>
            <a:endParaRPr lang="en-US" dirty="0"/>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smtClean="0">
                  <a:gradFill>
                    <a:gsLst>
                      <a:gs pos="28319">
                        <a:srgbClr val="000000"/>
                      </a:gs>
                      <a:gs pos="52212">
                        <a:srgbClr val="000000"/>
                      </a:gs>
                    </a:gsLst>
                    <a:lin ang="5400000" scaled="0"/>
                  </a:gradFill>
                  <a:latin typeface="Segoe UI"/>
                </a:rPr>
                <a:t>Email </a:t>
              </a:r>
              <a:r>
                <a:rPr lang="en-US" sz="1960" dirty="0">
                  <a:gradFill>
                    <a:gsLst>
                      <a:gs pos="28319">
                        <a:srgbClr val="000000"/>
                      </a:gs>
                      <a:gs pos="52212">
                        <a:srgbClr val="000000"/>
                      </a:gs>
                    </a:gsLst>
                    <a:lin ang="5400000" scaled="0"/>
                  </a:gradFill>
                  <a:latin typeface="Segoe UI"/>
                </a:rPr>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55997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1000"/>
                                        <p:tgtEl>
                                          <p:spTgt spid="7">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1000"/>
                                        <p:tgtEl>
                                          <p:spTgt spid="7">
                                            <p:txEl>
                                              <p:pRg st="0" end="0"/>
                                            </p:txEl>
                                          </p:spTgt>
                                        </p:tgtEl>
                                      </p:cBhvr>
                                    </p:animEffect>
                                  </p:childTnLst>
                                </p:cTn>
                              </p:par>
                              <p:par>
                                <p:cTn id="51" presetID="42" presetClass="path" presetSubtype="0" accel="50000" decel="50000" fill="hold" grpId="1" nodeType="withEffect">
                                  <p:stCondLst>
                                    <p:cond delay="0"/>
                                  </p:stCondLst>
                                  <p:childTnLst>
                                    <p:animMotion origin="layout" path="M 2.35129E-6 -0.08375 L 2.35129E-6 -2.37857E-6 " pathEditMode="relative" rAng="0" ptsTypes="AA">
                                      <p:cBhvr>
                                        <p:cTn id="52" dur="1000" fill="hold"/>
                                        <p:tgtEl>
                                          <p:spTgt spid="7">
                                            <p:bg/>
                                          </p:spTgt>
                                        </p:tgtEl>
                                        <p:attrNameLst>
                                          <p:attrName>ppt_x</p:attrName>
                                          <p:attrName>ppt_y</p:attrName>
                                        </p:attrNameLst>
                                      </p:cBhvr>
                                      <p:rCtr x="0" y="4176"/>
                                    </p:animMotion>
                                  </p:childTnLst>
                                </p:cTn>
                              </p:par>
                              <p:par>
                                <p:cTn id="53" presetID="42" presetClass="path" presetSubtype="0" accel="50000" decel="50000" fill="hold" grpId="1" nodeType="withEffect">
                                  <p:stCondLst>
                                    <p:cond delay="0"/>
                                  </p:stCondLst>
                                  <p:childTnLst>
                                    <p:animMotion origin="layout" path="M 4.59025E-6 -0.08375 L 4.59025E-6 -2.37857E-6 " pathEditMode="relative" rAng="0" ptsTypes="AA">
                                      <p:cBhvr>
                                        <p:cTn id="54"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7" grpId="1"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dirty="0" smtClean="0"/>
              <a:t>Engage</a:t>
            </a:r>
            <a:endParaRPr lang="en-US" dirty="0"/>
          </a:p>
        </p:txBody>
      </p:sp>
    </p:spTree>
    <p:extLst>
      <p:ext uri="{BB962C8B-B14F-4D97-AF65-F5344CB8AC3E}">
        <p14:creationId xmlns:p14="http://schemas.microsoft.com/office/powerpoint/2010/main" val="319380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63" y="295274"/>
            <a:ext cx="11918140" cy="917575"/>
          </a:xfrm>
        </p:spPr>
        <p:txBody>
          <a:bodyPr/>
          <a:lstStyle/>
          <a:p>
            <a:r>
              <a:rPr lang="en-US" dirty="0" smtClean="0"/>
              <a:t>Thank you sponsors!</a:t>
            </a:r>
            <a:endParaRPr lang="en-US" dirty="0"/>
          </a:p>
        </p:txBody>
      </p:sp>
      <p:grpSp>
        <p:nvGrpSpPr>
          <p:cNvPr id="9" name="Group 8"/>
          <p:cNvGrpSpPr/>
          <p:nvPr/>
        </p:nvGrpSpPr>
        <p:grpSpPr>
          <a:xfrm>
            <a:off x="-1" y="1280121"/>
            <a:ext cx="12436476" cy="5064616"/>
            <a:chOff x="-321424" y="1211263"/>
            <a:chExt cx="14201156" cy="5783262"/>
          </a:xfrm>
        </p:grpSpPr>
        <p:sp>
          <p:nvSpPr>
            <p:cNvPr id="12" name="Rectangle 11"/>
            <p:cNvSpPr/>
            <p:nvPr/>
          </p:nvSpPr>
          <p:spPr bwMode="auto">
            <a:xfrm>
              <a:off x="-321423" y="4639304"/>
              <a:ext cx="9618500" cy="813757"/>
            </a:xfrm>
            <a:prstGeom prst="rect">
              <a:avLst/>
            </a:prstGeom>
            <a:solidFill>
              <a:srgbClr val="E7D3D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p:nvSpPr>
          <p:spPr bwMode="auto">
            <a:xfrm>
              <a:off x="-321423" y="2708600"/>
              <a:ext cx="14201155" cy="1158550"/>
            </a:xfrm>
            <a:prstGeom prst="rect">
              <a:avLst/>
            </a:prstGeom>
            <a:solidFill>
              <a:srgbClr val="F0F3F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21424" y="3863018"/>
              <a:ext cx="14201155" cy="780420"/>
            </a:xfrm>
            <a:prstGeom prst="rect">
              <a:avLst/>
            </a:prstGeom>
            <a:solidFill>
              <a:srgbClr val="F0EEB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4261232" y="4639304"/>
              <a:ext cx="9618500" cy="813757"/>
            </a:xfrm>
            <a:prstGeom prst="rect">
              <a:avLst/>
            </a:prstGeom>
            <a:solidFill>
              <a:srgbClr val="C1D2E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321423" y="5453061"/>
              <a:ext cx="14201155" cy="1541464"/>
            </a:xfrm>
            <a:prstGeom prst="rect">
              <a:avLst/>
            </a:prstGeom>
            <a:solidFill>
              <a:srgbClr val="F8F9FB"/>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 y="1211263"/>
              <a:ext cx="10281355" cy="5783262"/>
            </a:xfrm>
            <a:prstGeom prst="rect">
              <a:avLst/>
            </a:prstGeom>
          </p:spPr>
        </p:pic>
      </p:grpSp>
      <p:sp>
        <p:nvSpPr>
          <p:cNvPr id="10" name="Rectangle 9"/>
          <p:cNvSpPr/>
          <p:nvPr/>
        </p:nvSpPr>
        <p:spPr bwMode="auto">
          <a:xfrm>
            <a:off x="-1" y="1211263"/>
            <a:ext cx="12435840" cy="4572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866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vert="horz" wrap="square" lIns="146304" tIns="91440" rIns="146304" bIns="91440" rtlCol="0" anchor="t">
            <a:noAutofit/>
          </a:bodyPr>
          <a:lstStyle/>
          <a:p>
            <a:pPr marL="0" indent="0">
              <a:spcBef>
                <a:spcPct val="0"/>
              </a:spcBef>
              <a:buNone/>
            </a:pPr>
            <a:r>
              <a:rPr lang="de-DE" sz="4800" dirty="0"/>
              <a:t>Please visit our sponsors who made this day possible!</a:t>
            </a:r>
            <a:endParaRPr lang="en-US" spc="-102" dirty="0">
              <a:ln w="3175">
                <a:noFill/>
              </a:ln>
              <a:gradFill>
                <a:gsLst>
                  <a:gs pos="5000">
                    <a:schemeClr val="tx1"/>
                  </a:gs>
                  <a:gs pos="46000">
                    <a:schemeClr val="tx1"/>
                  </a:gs>
                </a:gsLst>
                <a:lin ang="5400000" scaled="0"/>
              </a:gradFill>
              <a:cs typeface="Segoe UI" pitchFamily="34" charset="0"/>
            </a:endParaRPr>
          </a:p>
        </p:txBody>
      </p:sp>
      <p:sp>
        <p:nvSpPr>
          <p:cNvPr id="2" name="Text Placeholder 1"/>
          <p:cNvSpPr>
            <a:spLocks noGrp="1"/>
          </p:cNvSpPr>
          <p:nvPr>
            <p:ph type="body" sz="quarter" idx="11"/>
          </p:nvPr>
        </p:nvSpPr>
        <p:spPr>
          <a:xfrm>
            <a:off x="6675439" y="1211263"/>
            <a:ext cx="5486400" cy="2689967"/>
          </a:xfrm>
        </p:spPr>
        <p:txBody>
          <a:bodyPr/>
          <a:lstStyle/>
          <a:p>
            <a:pPr marL="0" indent="0">
              <a:buNone/>
            </a:pPr>
            <a:r>
              <a:rPr lang="en-US" sz="4800" dirty="0"/>
              <a:t>Rate this session </a:t>
            </a:r>
            <a:br>
              <a:rPr lang="en-US" sz="4800" dirty="0"/>
            </a:br>
            <a:r>
              <a:rPr lang="en-US" sz="4800" dirty="0"/>
              <a:t>with the event app </a:t>
            </a:r>
            <a:r>
              <a:rPr lang="en-US" dirty="0"/>
              <a:t/>
            </a:r>
            <a:br>
              <a:rPr lang="en-US" dirty="0"/>
            </a:br>
            <a:r>
              <a:rPr lang="en-US" sz="3600" dirty="0"/>
              <a:t>(and win a Lego VW Bully)</a:t>
            </a:r>
          </a:p>
          <a:p>
            <a:pPr marL="0" indent="0">
              <a:buNone/>
            </a:pPr>
            <a:endParaRPr lang="en-US" dirty="0"/>
          </a:p>
        </p:txBody>
      </p:sp>
      <p:grpSp>
        <p:nvGrpSpPr>
          <p:cNvPr id="12" name="Group 11"/>
          <p:cNvGrpSpPr/>
          <p:nvPr/>
        </p:nvGrpSpPr>
        <p:grpSpPr>
          <a:xfrm>
            <a:off x="7795376" y="3333749"/>
            <a:ext cx="2972200" cy="3176257"/>
            <a:chOff x="9084111" y="3513772"/>
            <a:chExt cx="3204606" cy="3424618"/>
          </a:xfrm>
        </p:grpSpPr>
        <p:pic>
          <p:nvPicPr>
            <p:cNvPr id="6" name="Picture 5"/>
            <p:cNvPicPr>
              <a:picLocks noChangeAspect="1"/>
            </p:cNvPicPr>
            <p:nvPr/>
          </p:nvPicPr>
          <p:blipFill>
            <a:blip r:embed="rId3"/>
            <a:stretch>
              <a:fillRect/>
            </a:stretch>
          </p:blipFill>
          <p:spPr>
            <a:xfrm>
              <a:off x="9084111" y="3513772"/>
              <a:ext cx="3204606" cy="3120665"/>
            </a:xfrm>
            <a:prstGeom prst="rect">
              <a:avLst/>
            </a:prstGeom>
          </p:spPr>
        </p:pic>
        <p:sp>
          <p:nvSpPr>
            <p:cNvPr id="7" name="TextBox 6"/>
            <p:cNvSpPr txBox="1"/>
            <p:nvPr/>
          </p:nvSpPr>
          <p:spPr>
            <a:xfrm>
              <a:off x="9146332" y="6556771"/>
              <a:ext cx="3029308" cy="381619"/>
            </a:xfrm>
            <a:prstGeom prst="rect">
              <a:avLst/>
            </a:prstGeom>
            <a:noFill/>
          </p:spPr>
          <p:txBody>
            <a:bodyPr wrap="none" lIns="0" tIns="0" rIns="0" bIns="0" rtlCol="0">
              <a:spAutoFit/>
            </a:bodyPr>
            <a:lstStyle/>
            <a:p>
              <a:pPr defTabSz="932559"/>
              <a:r>
                <a:rPr lang="en-US" sz="2300" spc="-71" dirty="0">
                  <a:gradFill>
                    <a:gsLst>
                      <a:gs pos="2917">
                        <a:srgbClr val="393939"/>
                      </a:gs>
                      <a:gs pos="95000">
                        <a:srgbClr val="393939"/>
                      </a:gs>
                    </a:gsLst>
                    <a:lin ang="5400000" scaled="0"/>
                  </a:gradFill>
                  <a:latin typeface="Segoe UI"/>
                </a:rPr>
                <a:t>http://app.spsmuc.com</a:t>
              </a:r>
            </a:p>
          </p:txBody>
        </p:sp>
      </p:grpSp>
    </p:spTree>
    <p:extLst>
      <p:ext uri="{BB962C8B-B14F-4D97-AF65-F5344CB8AC3E}">
        <p14:creationId xmlns:p14="http://schemas.microsoft.com/office/powerpoint/2010/main" val="314671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5199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Developer vision</a:t>
            </a:r>
            <a:endParaRPr lang="en-US" dirty="0"/>
          </a:p>
        </p:txBody>
      </p:sp>
    </p:spTree>
    <p:extLst>
      <p:ext uri="{BB962C8B-B14F-4D97-AF65-F5344CB8AC3E}">
        <p14:creationId xmlns:p14="http://schemas.microsoft.com/office/powerpoint/2010/main" val="127433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1775" y="2125663"/>
            <a:ext cx="95726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ext Placeholder 8"/>
          <p:cNvSpPr>
            <a:spLocks noGrp="1"/>
          </p:cNvSpPr>
          <p:nvPr>
            <p:ph type="body" sz="quarter" idx="11"/>
          </p:nvPr>
        </p:nvSpPr>
        <p:spPr>
          <a:xfrm>
            <a:off x="2103438" y="2076884"/>
            <a:ext cx="5938838" cy="1292662"/>
          </a:xfrm>
        </p:spPr>
        <p:txBody>
          <a:bodyPr/>
          <a:lstStyle/>
          <a:p>
            <a:r>
              <a:rPr lang="en-US" dirty="0"/>
              <a:t>Intro to the </a:t>
            </a:r>
            <a:br>
              <a:rPr lang="en-US" dirty="0"/>
            </a:br>
            <a:r>
              <a:rPr lang="en-US" dirty="0"/>
              <a:t>Office add-ins</a:t>
            </a:r>
          </a:p>
        </p:txBody>
      </p:sp>
      <p:sp>
        <p:nvSpPr>
          <p:cNvPr id="10" name="Text Placeholder 9"/>
          <p:cNvSpPr>
            <a:spLocks noGrp="1"/>
          </p:cNvSpPr>
          <p:nvPr>
            <p:ph type="body" sz="quarter" idx="12"/>
          </p:nvPr>
        </p:nvSpPr>
        <p:spPr/>
        <p:txBody>
          <a:bodyPr/>
          <a:lstStyle/>
          <a:p>
            <a:r>
              <a:rPr lang="en-US" dirty="0" smtClean="0"/>
              <a:t>1</a:t>
            </a:r>
            <a:endParaRPr lang="en-US" dirty="0"/>
          </a:p>
        </p:txBody>
      </p:sp>
      <p:pic>
        <p:nvPicPr>
          <p:cNvPr id="4" name="Picture 3"/>
          <p:cNvPicPr>
            <a:picLocks noChangeAspect="1"/>
          </p:cNvPicPr>
          <p:nvPr/>
        </p:nvPicPr>
        <p:blipFill>
          <a:blip r:embed="rId2"/>
          <a:stretch>
            <a:fillRect/>
          </a:stretch>
        </p:blipFill>
        <p:spPr>
          <a:xfrm>
            <a:off x="6645047" y="3726250"/>
            <a:ext cx="5334228" cy="2788849"/>
          </a:xfrm>
          <a:prstGeom prst="rect">
            <a:avLst/>
          </a:prstGeom>
        </p:spPr>
      </p:pic>
    </p:spTree>
    <p:extLst>
      <p:ext uri="{BB962C8B-B14F-4D97-AF65-F5344CB8AC3E}">
        <p14:creationId xmlns:p14="http://schemas.microsoft.com/office/powerpoint/2010/main" val="250179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6063" y="2241533"/>
            <a:ext cx="5514975" cy="1514261"/>
          </a:xfrm>
        </p:spPr>
        <p:txBody>
          <a:bodyPr/>
          <a:lstStyle/>
          <a:p>
            <a:pPr marL="0" indent="0">
              <a:buNone/>
            </a:pPr>
            <a:r>
              <a:rPr lang="en-US" sz="4800" dirty="0"/>
              <a:t>Introducing the</a:t>
            </a:r>
            <a:br>
              <a:rPr lang="en-US" sz="4800" dirty="0"/>
            </a:br>
            <a:r>
              <a:rPr lang="en-US" sz="4800" dirty="0"/>
              <a:t>add-in model</a:t>
            </a:r>
          </a:p>
        </p:txBody>
      </p:sp>
      <p:sp>
        <p:nvSpPr>
          <p:cNvPr id="4" name="Text Placeholder 3"/>
          <p:cNvSpPr>
            <a:spLocks noGrp="1"/>
          </p:cNvSpPr>
          <p:nvPr>
            <p:ph type="body" sz="quarter" idx="11"/>
          </p:nvPr>
        </p:nvSpPr>
        <p:spPr>
          <a:xfrm>
            <a:off x="6675438" y="479425"/>
            <a:ext cx="5615895" cy="6174960"/>
          </a:xfrm>
        </p:spPr>
        <p:txBody>
          <a:bodyPr/>
          <a:lstStyle/>
          <a:p>
            <a:pPr marL="0" indent="0">
              <a:spcBef>
                <a:spcPts val="1200"/>
              </a:spcBef>
              <a:buNone/>
            </a:pPr>
            <a:r>
              <a:rPr lang="en-US" sz="3671" dirty="0"/>
              <a:t>Office add-ins do not </a:t>
            </a:r>
            <a:br>
              <a:rPr lang="en-US" sz="3671" dirty="0"/>
            </a:br>
            <a:r>
              <a:rPr lang="en-US" sz="3671" dirty="0"/>
              <a:t>“live” on the Office client</a:t>
            </a:r>
          </a:p>
          <a:p>
            <a:pPr marL="0" indent="0">
              <a:spcBef>
                <a:spcPts val="1200"/>
              </a:spcBef>
              <a:buNone/>
            </a:pPr>
            <a:r>
              <a:rPr lang="en-US" sz="3671" dirty="0"/>
              <a:t>Custom code executes </a:t>
            </a:r>
            <a:br>
              <a:rPr lang="en-US" sz="3671" dirty="0"/>
            </a:br>
            <a:r>
              <a:rPr lang="en-US" sz="3671" dirty="0"/>
              <a:t>in the client, cloud, or </a:t>
            </a:r>
            <a:br>
              <a:rPr lang="en-US" sz="3671" dirty="0"/>
            </a:br>
            <a:r>
              <a:rPr lang="en-US" sz="3671" dirty="0"/>
              <a:t>on-premises</a:t>
            </a:r>
          </a:p>
          <a:p>
            <a:pPr marL="0" indent="0">
              <a:spcBef>
                <a:spcPts val="1200"/>
              </a:spcBef>
              <a:buNone/>
            </a:pPr>
            <a:r>
              <a:rPr lang="en-US" sz="3671" dirty="0"/>
              <a:t>Acquire add-ins via centralized location</a:t>
            </a:r>
          </a:p>
          <a:p>
            <a:pPr lvl="1" indent="-342900">
              <a:spcBef>
                <a:spcPts val="1200"/>
              </a:spcBef>
              <a:buFont typeface="Arial" panose="020B0604020202020204" pitchFamily="34" charset="0"/>
              <a:buChar char="•"/>
            </a:pPr>
            <a:r>
              <a:rPr lang="en-US" dirty="0"/>
              <a:t>Add-in catalog </a:t>
            </a:r>
            <a:br>
              <a:rPr lang="en-US" dirty="0"/>
            </a:br>
            <a:r>
              <a:rPr lang="en-US" dirty="0"/>
              <a:t>(SharePoint or </a:t>
            </a:r>
            <a:r>
              <a:rPr lang="en-US" dirty="0" err="1"/>
              <a:t>FileShare</a:t>
            </a:r>
            <a:r>
              <a:rPr lang="en-US" dirty="0"/>
              <a:t>)</a:t>
            </a:r>
          </a:p>
          <a:p>
            <a:pPr lvl="1" indent="-342900">
              <a:spcBef>
                <a:spcPts val="1200"/>
              </a:spcBef>
              <a:buFont typeface="Arial" panose="020B0604020202020204" pitchFamily="34" charset="0"/>
              <a:buChar char="•"/>
            </a:pPr>
            <a:r>
              <a:rPr lang="en-US" dirty="0"/>
              <a:t>Public store (via submission process)</a:t>
            </a:r>
          </a:p>
          <a:p>
            <a:pPr lvl="1" indent="-342900">
              <a:spcBef>
                <a:spcPts val="1200"/>
              </a:spcBef>
              <a:buFont typeface="Arial" panose="020B0604020202020204" pitchFamily="34" charset="0"/>
              <a:buChar char="•"/>
            </a:pPr>
            <a:r>
              <a:rPr lang="en-US" dirty="0"/>
              <a:t>APIs for manual </a:t>
            </a:r>
            <a:r>
              <a:rPr lang="en-US" dirty="0" smtClean="0"/>
              <a:t>deployment</a:t>
            </a:r>
            <a:endParaRPr lang="en-US" dirty="0"/>
          </a:p>
        </p:txBody>
      </p:sp>
      <p:sp>
        <p:nvSpPr>
          <p:cNvPr id="14" name="AutoShape 3"/>
          <p:cNvSpPr>
            <a:spLocks noChangeAspect="1" noChangeArrowheads="1" noTextEdit="1"/>
          </p:cNvSpPr>
          <p:nvPr/>
        </p:nvSpPr>
        <p:spPr bwMode="auto">
          <a:xfrm>
            <a:off x="231775" y="2125663"/>
            <a:ext cx="95726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Footer Placeholder 1"/>
          <p:cNvSpPr>
            <a:spLocks noGrp="1"/>
          </p:cNvSpPr>
          <p:nvPr>
            <p:ph type="ftr" sz="quarter" idx="12"/>
          </p:nvPr>
        </p:nvSpPr>
        <p:spPr/>
        <p:txBody>
          <a:bodyPr/>
          <a:lstStyle/>
          <a:p>
            <a:pPr>
              <a:defRPr/>
            </a:pPr>
            <a:r>
              <a:rPr lang="en-US" sz="1400" dirty="0" smtClean="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smtClean="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smtClean="0">
                <a:gradFill>
                  <a:gsLst>
                    <a:gs pos="8367">
                      <a:srgbClr val="000000"/>
                    </a:gs>
                    <a:gs pos="31000">
                      <a:srgbClr val="000000"/>
                    </a:gs>
                  </a:gsLst>
                  <a:lin ang="5400000" scaled="0"/>
                </a:gradFill>
              </a:rPr>
              <a:t>Intro to the Office add-ins</a:t>
            </a:r>
          </a:p>
          <a:p>
            <a:endParaRPr lang="en-US" dirty="0"/>
          </a:p>
        </p:txBody>
      </p:sp>
    </p:spTree>
    <p:extLst>
      <p:ext uri="{BB962C8B-B14F-4D97-AF65-F5344CB8AC3E}">
        <p14:creationId xmlns:p14="http://schemas.microsoft.com/office/powerpoint/2010/main" val="298024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hidden="1"/>
          <p:cNvGrpSpPr/>
          <p:nvPr/>
        </p:nvGrpSpPr>
        <p:grpSpPr>
          <a:xfrm>
            <a:off x="2156865" y="1168137"/>
            <a:ext cx="9822409" cy="5834326"/>
            <a:chOff x="2156865" y="1168137"/>
            <a:chExt cx="9822409" cy="5834326"/>
          </a:xfrm>
        </p:grpSpPr>
        <p:grpSp>
          <p:nvGrpSpPr>
            <p:cNvPr id="9" name="Group 8"/>
            <p:cNvGrpSpPr/>
            <p:nvPr/>
          </p:nvGrpSpPr>
          <p:grpSpPr>
            <a:xfrm>
              <a:off x="2156865" y="5227552"/>
              <a:ext cx="9822409" cy="1774911"/>
              <a:chOff x="2156865" y="5227552"/>
              <a:chExt cx="9822409" cy="1774911"/>
            </a:xfrm>
          </p:grpSpPr>
          <p:sp>
            <p:nvSpPr>
              <p:cNvPr id="113" name="Rectangle 21"/>
              <p:cNvSpPr>
                <a:spLocks noChangeArrowheads="1"/>
              </p:cNvSpPr>
              <p:nvPr/>
            </p:nvSpPr>
            <p:spPr bwMode="auto">
              <a:xfrm>
                <a:off x="2156865" y="5227552"/>
                <a:ext cx="9822409" cy="45633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Freeform 120"/>
              <p:cNvSpPr>
                <a:spLocks/>
              </p:cNvSpPr>
              <p:nvPr/>
            </p:nvSpPr>
            <p:spPr bwMode="auto">
              <a:xfrm>
                <a:off x="2156865" y="5659433"/>
                <a:ext cx="6519034" cy="1343030"/>
              </a:xfrm>
              <a:custGeom>
                <a:avLst/>
                <a:gdLst>
                  <a:gd name="connsiteX0" fmla="*/ 0 w 6519034"/>
                  <a:gd name="connsiteY0" fmla="*/ 0 h 1343030"/>
                  <a:gd name="connsiteX1" fmla="*/ 6519034 w 6519034"/>
                  <a:gd name="connsiteY1" fmla="*/ 0 h 1343030"/>
                  <a:gd name="connsiteX2" fmla="*/ 6519034 w 6519034"/>
                  <a:gd name="connsiteY2" fmla="*/ 437146 h 1343030"/>
                  <a:gd name="connsiteX3" fmla="*/ 407440 w 6519034"/>
                  <a:gd name="connsiteY3" fmla="*/ 437146 h 1343030"/>
                  <a:gd name="connsiteX4" fmla="*/ 407440 w 6519034"/>
                  <a:gd name="connsiteY4" fmla="*/ 1343030 h 1343030"/>
                  <a:gd name="connsiteX5" fmla="*/ 0 w 6519034"/>
                  <a:gd name="connsiteY5" fmla="*/ 1343030 h 13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9034" h="1343030">
                    <a:moveTo>
                      <a:pt x="0" y="0"/>
                    </a:moveTo>
                    <a:lnTo>
                      <a:pt x="6519034" y="0"/>
                    </a:lnTo>
                    <a:lnTo>
                      <a:pt x="6519034" y="437146"/>
                    </a:lnTo>
                    <a:lnTo>
                      <a:pt x="407440" y="437146"/>
                    </a:lnTo>
                    <a:lnTo>
                      <a:pt x="407440" y="1343030"/>
                    </a:lnTo>
                    <a:lnTo>
                      <a:pt x="0" y="1343030"/>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120" name="Freeform 119"/>
              <p:cNvSpPr>
                <a:spLocks/>
              </p:cNvSpPr>
              <p:nvPr/>
            </p:nvSpPr>
            <p:spPr bwMode="auto">
              <a:xfrm flipH="1">
                <a:off x="5460240" y="5659433"/>
                <a:ext cx="6519034" cy="1343030"/>
              </a:xfrm>
              <a:custGeom>
                <a:avLst/>
                <a:gdLst>
                  <a:gd name="connsiteX0" fmla="*/ 6519034 w 6519034"/>
                  <a:gd name="connsiteY0" fmla="*/ 0 h 1343030"/>
                  <a:gd name="connsiteX1" fmla="*/ 0 w 6519034"/>
                  <a:gd name="connsiteY1" fmla="*/ 0 h 1343030"/>
                  <a:gd name="connsiteX2" fmla="*/ 0 w 6519034"/>
                  <a:gd name="connsiteY2" fmla="*/ 1343030 h 1343030"/>
                  <a:gd name="connsiteX3" fmla="*/ 407440 w 6519034"/>
                  <a:gd name="connsiteY3" fmla="*/ 1343030 h 1343030"/>
                  <a:gd name="connsiteX4" fmla="*/ 407440 w 6519034"/>
                  <a:gd name="connsiteY4" fmla="*/ 437146 h 1343030"/>
                  <a:gd name="connsiteX5" fmla="*/ 6519034 w 6519034"/>
                  <a:gd name="connsiteY5" fmla="*/ 437146 h 13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9034" h="1343030">
                    <a:moveTo>
                      <a:pt x="6519034" y="0"/>
                    </a:moveTo>
                    <a:lnTo>
                      <a:pt x="0" y="0"/>
                    </a:lnTo>
                    <a:lnTo>
                      <a:pt x="0" y="1343030"/>
                    </a:lnTo>
                    <a:lnTo>
                      <a:pt x="407440" y="1343030"/>
                    </a:lnTo>
                    <a:lnTo>
                      <a:pt x="407440" y="437146"/>
                    </a:lnTo>
                    <a:lnTo>
                      <a:pt x="6519034" y="437146"/>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grpSp>
        <p:grpSp>
          <p:nvGrpSpPr>
            <p:cNvPr id="6" name="Group 5"/>
            <p:cNvGrpSpPr/>
            <p:nvPr/>
          </p:nvGrpSpPr>
          <p:grpSpPr>
            <a:xfrm>
              <a:off x="6710884" y="1168137"/>
              <a:ext cx="4928830" cy="4078813"/>
              <a:chOff x="6500813" y="2135188"/>
              <a:chExt cx="2466975" cy="2041525"/>
            </a:xfrm>
          </p:grpSpPr>
          <p:sp>
            <p:nvSpPr>
              <p:cNvPr id="52"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23" name="Picture 122"/>
            <p:cNvPicPr>
              <a:picLocks noChangeAspect="1"/>
            </p:cNvPicPr>
            <p:nvPr/>
          </p:nvPicPr>
          <p:blipFill>
            <a:blip r:embed="rId3"/>
            <a:stretch>
              <a:fillRect/>
            </a:stretch>
          </p:blipFill>
          <p:spPr>
            <a:xfrm>
              <a:off x="5464520" y="3141110"/>
              <a:ext cx="1220779" cy="2794553"/>
            </a:xfrm>
            <a:prstGeom prst="rect">
              <a:avLst/>
            </a:prstGeom>
          </p:spPr>
        </p:pic>
        <p:pic>
          <p:nvPicPr>
            <p:cNvPr id="124" name="Picture 123"/>
            <p:cNvPicPr>
              <a:picLocks noChangeAspect="1"/>
            </p:cNvPicPr>
            <p:nvPr/>
          </p:nvPicPr>
          <p:blipFill>
            <a:blip r:embed="rId4"/>
            <a:stretch>
              <a:fillRect/>
            </a:stretch>
          </p:blipFill>
          <p:spPr>
            <a:xfrm>
              <a:off x="6353694" y="4009450"/>
              <a:ext cx="1428750" cy="1237500"/>
            </a:xfrm>
            <a:prstGeom prst="rect">
              <a:avLst/>
            </a:prstGeom>
          </p:spPr>
        </p:pic>
        <p:pic>
          <p:nvPicPr>
            <p:cNvPr id="126" name="Picture 125"/>
            <p:cNvPicPr>
              <a:picLocks noChangeAspect="1"/>
            </p:cNvPicPr>
            <p:nvPr/>
          </p:nvPicPr>
          <p:blipFill>
            <a:blip r:embed="rId5"/>
            <a:stretch>
              <a:fillRect/>
            </a:stretch>
          </p:blipFill>
          <p:spPr>
            <a:xfrm>
              <a:off x="2325597" y="4587237"/>
              <a:ext cx="2656165" cy="942144"/>
            </a:xfrm>
            <a:prstGeom prst="rect">
              <a:avLst/>
            </a:prstGeom>
          </p:spPr>
        </p:pic>
        <p:grpSp>
          <p:nvGrpSpPr>
            <p:cNvPr id="16" name="Group 15"/>
            <p:cNvGrpSpPr/>
            <p:nvPr/>
          </p:nvGrpSpPr>
          <p:grpSpPr>
            <a:xfrm>
              <a:off x="2573722" y="4098240"/>
              <a:ext cx="1901825" cy="673705"/>
              <a:chOff x="2030413" y="2493963"/>
              <a:chExt cx="2657475" cy="941387"/>
            </a:xfrm>
          </p:grpSpPr>
          <p:sp>
            <p:nvSpPr>
              <p:cNvPr id="12" name="AutoShape 3"/>
              <p:cNvSpPr>
                <a:spLocks noChangeAspect="1" noChangeArrowheads="1" noTextEdit="1"/>
              </p:cNvSpPr>
              <p:nvPr/>
            </p:nvSpPr>
            <p:spPr bwMode="auto">
              <a:xfrm>
                <a:off x="2030413" y="2493963"/>
                <a:ext cx="26574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
              <p:cNvSpPr>
                <a:spLocks/>
              </p:cNvSpPr>
              <p:nvPr/>
            </p:nvSpPr>
            <p:spPr bwMode="auto">
              <a:xfrm>
                <a:off x="2065338" y="2524125"/>
                <a:ext cx="2519363" cy="612775"/>
              </a:xfrm>
              <a:custGeom>
                <a:avLst/>
                <a:gdLst>
                  <a:gd name="T0" fmla="*/ 663 w 663"/>
                  <a:gd name="T1" fmla="*/ 0 h 160"/>
                  <a:gd name="T2" fmla="*/ 27 w 663"/>
                  <a:gd name="T3" fmla="*/ 0 h 160"/>
                  <a:gd name="T4" fmla="*/ 0 w 663"/>
                  <a:gd name="T5" fmla="*/ 27 h 160"/>
                  <a:gd name="T6" fmla="*/ 0 w 663"/>
                  <a:gd name="T7" fmla="*/ 132 h 160"/>
                  <a:gd name="T8" fmla="*/ 27 w 663"/>
                  <a:gd name="T9" fmla="*/ 160 h 160"/>
                  <a:gd name="T10" fmla="*/ 663 w 663"/>
                  <a:gd name="T11" fmla="*/ 160 h 160"/>
                  <a:gd name="T12" fmla="*/ 663 w 663"/>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63" h="160">
                    <a:moveTo>
                      <a:pt x="663" y="0"/>
                    </a:moveTo>
                    <a:cubicBezTo>
                      <a:pt x="27" y="0"/>
                      <a:pt x="27" y="0"/>
                      <a:pt x="27" y="0"/>
                    </a:cubicBezTo>
                    <a:cubicBezTo>
                      <a:pt x="12" y="0"/>
                      <a:pt x="0" y="12"/>
                      <a:pt x="0" y="27"/>
                    </a:cubicBezTo>
                    <a:cubicBezTo>
                      <a:pt x="0" y="132"/>
                      <a:pt x="0" y="132"/>
                      <a:pt x="0" y="132"/>
                    </a:cubicBezTo>
                    <a:cubicBezTo>
                      <a:pt x="0" y="148"/>
                      <a:pt x="12" y="160"/>
                      <a:pt x="27" y="160"/>
                    </a:cubicBezTo>
                    <a:cubicBezTo>
                      <a:pt x="663" y="160"/>
                      <a:pt x="663" y="160"/>
                      <a:pt x="663" y="160"/>
                    </a:cubicBezTo>
                    <a:lnTo>
                      <a:pt x="663"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p:cNvSpPr>
              <p:nvPr/>
            </p:nvSpPr>
            <p:spPr bwMode="auto">
              <a:xfrm>
                <a:off x="2065338" y="2524125"/>
                <a:ext cx="2622550" cy="612775"/>
              </a:xfrm>
              <a:custGeom>
                <a:avLst/>
                <a:gdLst>
                  <a:gd name="T0" fmla="*/ 690 w 690"/>
                  <a:gd name="T1" fmla="*/ 0 h 160"/>
                  <a:gd name="T2" fmla="*/ 27 w 690"/>
                  <a:gd name="T3" fmla="*/ 0 h 160"/>
                  <a:gd name="T4" fmla="*/ 0 w 690"/>
                  <a:gd name="T5" fmla="*/ 27 h 160"/>
                  <a:gd name="T6" fmla="*/ 0 w 690"/>
                  <a:gd name="T7" fmla="*/ 132 h 160"/>
                  <a:gd name="T8" fmla="*/ 27 w 690"/>
                  <a:gd name="T9" fmla="*/ 160 h 160"/>
                  <a:gd name="T10" fmla="*/ 690 w 690"/>
                  <a:gd name="T11" fmla="*/ 160 h 160"/>
                </a:gdLst>
                <a:ahLst/>
                <a:cxnLst>
                  <a:cxn ang="0">
                    <a:pos x="T0" y="T1"/>
                  </a:cxn>
                  <a:cxn ang="0">
                    <a:pos x="T2" y="T3"/>
                  </a:cxn>
                  <a:cxn ang="0">
                    <a:pos x="T4" y="T5"/>
                  </a:cxn>
                  <a:cxn ang="0">
                    <a:pos x="T6" y="T7"/>
                  </a:cxn>
                  <a:cxn ang="0">
                    <a:pos x="T8" y="T9"/>
                  </a:cxn>
                  <a:cxn ang="0">
                    <a:pos x="T10" y="T11"/>
                  </a:cxn>
                </a:cxnLst>
                <a:rect l="0" t="0" r="r" b="b"/>
                <a:pathLst>
                  <a:path w="690" h="160">
                    <a:moveTo>
                      <a:pt x="690" y="0"/>
                    </a:moveTo>
                    <a:cubicBezTo>
                      <a:pt x="27" y="0"/>
                      <a:pt x="27" y="0"/>
                      <a:pt x="27" y="0"/>
                    </a:cubicBezTo>
                    <a:cubicBezTo>
                      <a:pt x="12" y="0"/>
                      <a:pt x="0" y="12"/>
                      <a:pt x="0" y="27"/>
                    </a:cubicBezTo>
                    <a:cubicBezTo>
                      <a:pt x="0" y="132"/>
                      <a:pt x="0" y="132"/>
                      <a:pt x="0" y="132"/>
                    </a:cubicBezTo>
                    <a:cubicBezTo>
                      <a:pt x="0" y="148"/>
                      <a:pt x="12" y="160"/>
                      <a:pt x="27" y="160"/>
                    </a:cubicBezTo>
                    <a:cubicBezTo>
                      <a:pt x="690" y="160"/>
                      <a:pt x="690" y="160"/>
                      <a:pt x="690" y="160"/>
                    </a:cubicBezTo>
                  </a:path>
                </a:pathLst>
              </a:custGeom>
              <a:noFill/>
              <a:ln w="60325" cap="flat">
                <a:solidFill>
                  <a:srgbClr val="937A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 name="Title 3"/>
          <p:cNvSpPr>
            <a:spLocks noGrp="1"/>
          </p:cNvSpPr>
          <p:nvPr>
            <p:ph type="title"/>
          </p:nvPr>
        </p:nvSpPr>
        <p:spPr/>
        <p:txBody>
          <a:bodyPr/>
          <a:lstStyle/>
          <a:p>
            <a:r>
              <a:rPr lang="en-US" dirty="0" smtClean="0"/>
              <a:t>Modern add-in development</a:t>
            </a:r>
            <a:endParaRPr lang="en-US" dirty="0"/>
          </a:p>
        </p:txBody>
      </p:sp>
      <p:sp>
        <p:nvSpPr>
          <p:cNvPr id="136" name="Chevron 45"/>
          <p:cNvSpPr/>
          <p:nvPr/>
        </p:nvSpPr>
        <p:spPr bwMode="auto">
          <a:xfrm flipH="1">
            <a:off x="3881735" y="1512908"/>
            <a:ext cx="466344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3881735" y="5344287"/>
            <a:ext cx="4663440" cy="7040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138" name="Group 137"/>
          <p:cNvGrpSpPr/>
          <p:nvPr/>
        </p:nvGrpSpPr>
        <p:grpSpPr>
          <a:xfrm>
            <a:off x="5459075" y="2276475"/>
            <a:ext cx="1508760" cy="1472184"/>
            <a:chOff x="5447932" y="2245599"/>
            <a:chExt cx="1298111" cy="1095291"/>
          </a:xfrm>
        </p:grpSpPr>
        <p:sp>
          <p:nvSpPr>
            <p:cNvPr id="139" name="Rectangle 138"/>
            <p:cNvSpPr/>
            <p:nvPr/>
          </p:nvSpPr>
          <p:spPr bwMode="auto">
            <a:xfrm>
              <a:off x="5447932" y="2245599"/>
              <a:ext cx="1298111" cy="109529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140" name="Picture 35" descr="C:\Users\sakuu\Documents\Ballmer WPC\AI\Vacation.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036415" y="2276475"/>
            <a:ext cx="1508760" cy="1472184"/>
            <a:chOff x="6861111" y="2245599"/>
            <a:chExt cx="1135849" cy="1095291"/>
          </a:xfrm>
        </p:grpSpPr>
        <p:sp>
          <p:nvSpPr>
            <p:cNvPr id="142" name="Rectangle 141"/>
            <p:cNvSpPr/>
            <p:nvPr/>
          </p:nvSpPr>
          <p:spPr bwMode="auto">
            <a:xfrm>
              <a:off x="6861111" y="2245599"/>
              <a:ext cx="1135849" cy="109529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143" name="Picture 48" descr="C:\Users\sakuu\Documents\Ballmer MGX 2011\Tile Icons\Calendar Engineerin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4" name="Group 143"/>
          <p:cNvGrpSpPr/>
          <p:nvPr/>
        </p:nvGrpSpPr>
        <p:grpSpPr>
          <a:xfrm>
            <a:off x="3881735" y="2276475"/>
            <a:ext cx="1508760" cy="1472184"/>
            <a:chOff x="4034752" y="2245599"/>
            <a:chExt cx="1135849" cy="1095290"/>
          </a:xfrm>
        </p:grpSpPr>
        <p:sp>
          <p:nvSpPr>
            <p:cNvPr id="145" name="Rectangle 144"/>
            <p:cNvSpPr/>
            <p:nvPr/>
          </p:nvSpPr>
          <p:spPr bwMode="auto">
            <a:xfrm>
              <a:off x="4034752" y="2245599"/>
              <a:ext cx="1135849" cy="109529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146"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dirty="0">
                <a:solidFill>
                  <a:srgbClr val="000000"/>
                </a:solidFill>
              </a:endParaRPr>
            </a:p>
          </p:txBody>
        </p:sp>
      </p:grpSp>
      <p:grpSp>
        <p:nvGrpSpPr>
          <p:cNvPr id="147" name="Group 146"/>
          <p:cNvGrpSpPr/>
          <p:nvPr/>
        </p:nvGrpSpPr>
        <p:grpSpPr>
          <a:xfrm>
            <a:off x="5459075" y="3814953"/>
            <a:ext cx="1508760" cy="1463040"/>
            <a:chOff x="5177948" y="3393458"/>
            <a:chExt cx="1298111" cy="1092508"/>
          </a:xfrm>
        </p:grpSpPr>
        <p:sp>
          <p:nvSpPr>
            <p:cNvPr id="148" name="Rectangle 147"/>
            <p:cNvSpPr/>
            <p:nvPr/>
          </p:nvSpPr>
          <p:spPr bwMode="auto">
            <a:xfrm>
              <a:off x="5177948" y="3393458"/>
              <a:ext cx="1298111" cy="109250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149" name="Freeform 148"/>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dirty="0">
                <a:solidFill>
                  <a:srgbClr val="000000"/>
                </a:solidFill>
              </a:endParaRPr>
            </a:p>
          </p:txBody>
        </p:sp>
      </p:grpSp>
      <p:grpSp>
        <p:nvGrpSpPr>
          <p:cNvPr id="150" name="Group 149"/>
          <p:cNvGrpSpPr/>
          <p:nvPr/>
        </p:nvGrpSpPr>
        <p:grpSpPr>
          <a:xfrm>
            <a:off x="7036415" y="3814953"/>
            <a:ext cx="1508760" cy="1463040"/>
            <a:chOff x="6861111" y="3421114"/>
            <a:chExt cx="1298111" cy="1092507"/>
          </a:xfrm>
        </p:grpSpPr>
        <p:sp>
          <p:nvSpPr>
            <p:cNvPr id="151" name="Rectangle 150"/>
            <p:cNvSpPr/>
            <p:nvPr/>
          </p:nvSpPr>
          <p:spPr bwMode="auto">
            <a:xfrm>
              <a:off x="6861111" y="3421114"/>
              <a:ext cx="1298111" cy="109250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152" name="Picture 4" descr="W:\Open Engagements\Productivity\MS-Unified Communications\#1601 BizProd MOD Team Core Content Work\New Iconography\Words\Caution_060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3881735" y="3814953"/>
            <a:ext cx="1508760" cy="1463041"/>
            <a:chOff x="4034752" y="3421113"/>
            <a:chExt cx="1298111" cy="1094854"/>
          </a:xfrm>
        </p:grpSpPr>
        <p:sp>
          <p:nvSpPr>
            <p:cNvPr id="154" name="Rectangle 153"/>
            <p:cNvSpPr/>
            <p:nvPr/>
          </p:nvSpPr>
          <p:spPr bwMode="auto">
            <a:xfrm>
              <a:off x="4034752" y="3421113"/>
              <a:ext cx="1298111" cy="109485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155" name="Picture 8" descr="W:\Open Engagements\Productivity\MS-Unified Communications\#1601 BizProd MOD Team Core Content Work\New Iconography\People\PhoneOperator_0608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5"/>
          <p:cNvSpPr>
            <a:spLocks noEditPoints="1"/>
          </p:cNvSpPr>
          <p:nvPr/>
        </p:nvSpPr>
        <p:spPr bwMode="auto">
          <a:xfrm>
            <a:off x="8863623" y="4168852"/>
            <a:ext cx="1667633" cy="214559"/>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dirty="0"/>
          </a:p>
        </p:txBody>
      </p:sp>
      <p:sp>
        <p:nvSpPr>
          <p:cNvPr id="159" name="Freeform 33"/>
          <p:cNvSpPr>
            <a:spLocks noEditPoints="1"/>
          </p:cNvSpPr>
          <p:nvPr/>
        </p:nvSpPr>
        <p:spPr bwMode="auto">
          <a:xfrm>
            <a:off x="9797338" y="4687707"/>
            <a:ext cx="2138186" cy="2417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nvGrpSpPr>
          <p:cNvPr id="19" name="Group 18"/>
          <p:cNvGrpSpPr/>
          <p:nvPr/>
        </p:nvGrpSpPr>
        <p:grpSpPr>
          <a:xfrm>
            <a:off x="622822" y="3161019"/>
            <a:ext cx="2665063" cy="2006604"/>
            <a:chOff x="632347" y="3161019"/>
            <a:chExt cx="2665063" cy="2006604"/>
          </a:xfrm>
        </p:grpSpPr>
        <p:sp>
          <p:nvSpPr>
            <p:cNvPr id="170" name="Freeform 5"/>
            <p:cNvSpPr>
              <a:spLocks noEditPoints="1"/>
            </p:cNvSpPr>
            <p:nvPr/>
          </p:nvSpPr>
          <p:spPr bwMode="auto">
            <a:xfrm>
              <a:off x="632347" y="3161019"/>
              <a:ext cx="2665063" cy="535281"/>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prstClr val="black"/>
                </a:solidFill>
              </a:endParaRPr>
            </a:p>
          </p:txBody>
        </p:sp>
        <p:sp>
          <p:nvSpPr>
            <p:cNvPr id="171" name="Freeform 23"/>
            <p:cNvSpPr>
              <a:spLocks noChangeAspect="1" noEditPoints="1"/>
            </p:cNvSpPr>
            <p:nvPr/>
          </p:nvSpPr>
          <p:spPr bwMode="black">
            <a:xfrm>
              <a:off x="796199" y="4409245"/>
              <a:ext cx="2397952" cy="758378"/>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175" name="Group 174"/>
          <p:cNvGrpSpPr/>
          <p:nvPr/>
        </p:nvGrpSpPr>
        <p:grpSpPr>
          <a:xfrm>
            <a:off x="2618081" y="1512908"/>
            <a:ext cx="3566160" cy="4535468"/>
            <a:chOff x="246088" y="1512908"/>
            <a:chExt cx="3566160" cy="4535468"/>
          </a:xfrm>
        </p:grpSpPr>
        <p:sp>
          <p:nvSpPr>
            <p:cNvPr id="176" name="Rectangle 175"/>
            <p:cNvSpPr/>
            <p:nvPr/>
          </p:nvSpPr>
          <p:spPr bwMode="auto">
            <a:xfrm>
              <a:off x="246088" y="1512908"/>
              <a:ext cx="356616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smtClean="0">
                  <a:gradFill>
                    <a:gsLst>
                      <a:gs pos="0">
                        <a:srgbClr val="FFFFFF"/>
                      </a:gs>
                      <a:gs pos="100000">
                        <a:srgbClr val="FFFFFF"/>
                      </a:gs>
                    </a:gsLst>
                    <a:lin ang="5400000" scaled="0"/>
                  </a:gradFill>
                  <a:ea typeface="Segoe UI" pitchFamily="34" charset="0"/>
                  <a:cs typeface="Segoe UI" pitchFamily="34" charset="0"/>
                </a:rPr>
                <a:t>Products and platforms</a:t>
              </a: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177" name="Group 176"/>
            <p:cNvGrpSpPr/>
            <p:nvPr/>
          </p:nvGrpSpPr>
          <p:grpSpPr>
            <a:xfrm>
              <a:off x="246088" y="2276476"/>
              <a:ext cx="3566160" cy="3771900"/>
              <a:chOff x="255613" y="2276476"/>
              <a:chExt cx="3566160" cy="3771900"/>
            </a:xfrm>
          </p:grpSpPr>
          <p:sp>
            <p:nvSpPr>
              <p:cNvPr id="178" name="Rectangle 177"/>
              <p:cNvSpPr/>
              <p:nvPr/>
            </p:nvSpPr>
            <p:spPr bwMode="auto">
              <a:xfrm>
                <a:off x="255613" y="2276476"/>
                <a:ext cx="3566160" cy="3771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179" name="Freeform 5"/>
              <p:cNvSpPr>
                <a:spLocks noEditPoints="1"/>
              </p:cNvSpPr>
              <p:nvPr/>
            </p:nvSpPr>
            <p:spPr bwMode="auto">
              <a:xfrm>
                <a:off x="632347" y="3161019"/>
                <a:ext cx="2665063" cy="535281"/>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prstClr val="black"/>
                  </a:solidFill>
                </a:endParaRPr>
              </a:p>
            </p:txBody>
          </p:sp>
          <p:sp>
            <p:nvSpPr>
              <p:cNvPr id="180" name="Freeform 23"/>
              <p:cNvSpPr>
                <a:spLocks noChangeAspect="1" noEditPoints="1"/>
              </p:cNvSpPr>
              <p:nvPr/>
            </p:nvSpPr>
            <p:spPr bwMode="black">
              <a:xfrm>
                <a:off x="796199" y="4409245"/>
                <a:ext cx="2397952" cy="758378"/>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grpSp>
        <p:nvGrpSpPr>
          <p:cNvPr id="3" name="Group 2"/>
          <p:cNvGrpSpPr/>
          <p:nvPr/>
        </p:nvGrpSpPr>
        <p:grpSpPr>
          <a:xfrm>
            <a:off x="6242669" y="1512908"/>
            <a:ext cx="3566160" cy="4535467"/>
            <a:chOff x="6242669" y="1512908"/>
            <a:chExt cx="3566160" cy="4535467"/>
          </a:xfrm>
        </p:grpSpPr>
        <p:sp>
          <p:nvSpPr>
            <p:cNvPr id="182" name="Rectangle 181"/>
            <p:cNvSpPr/>
            <p:nvPr/>
          </p:nvSpPr>
          <p:spPr bwMode="auto">
            <a:xfrm>
              <a:off x="6242669" y="1512908"/>
              <a:ext cx="3566160" cy="694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Services and data</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242669" y="2276475"/>
              <a:ext cx="3566160" cy="3771900"/>
              <a:chOff x="6242669" y="2276475"/>
              <a:chExt cx="3566160" cy="3771900"/>
            </a:xfrm>
          </p:grpSpPr>
          <p:sp>
            <p:nvSpPr>
              <p:cNvPr id="184" name="Rectangle 183"/>
              <p:cNvSpPr/>
              <p:nvPr/>
            </p:nvSpPr>
            <p:spPr bwMode="auto">
              <a:xfrm>
                <a:off x="6242669" y="2276475"/>
                <a:ext cx="3566160" cy="37719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186" name="Picture 185"/>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7858652" y="4181155"/>
                <a:ext cx="1632056" cy="341656"/>
              </a:xfrm>
              <a:prstGeom prst="rect">
                <a:avLst/>
              </a:prstGeom>
              <a:solidFill>
                <a:schemeClr val="accent2"/>
              </a:solidFill>
            </p:spPr>
          </p:pic>
          <p:sp>
            <p:nvSpPr>
              <p:cNvPr id="187" name="Freeform 10"/>
              <p:cNvSpPr>
                <a:spLocks noChangeAspect="1" noEditPoints="1"/>
              </p:cNvSpPr>
              <p:nvPr/>
            </p:nvSpPr>
            <p:spPr bwMode="auto">
              <a:xfrm>
                <a:off x="6542968" y="5049836"/>
                <a:ext cx="1632056" cy="632319"/>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dirty="0"/>
              </a:p>
            </p:txBody>
          </p:sp>
          <p:sp>
            <p:nvSpPr>
              <p:cNvPr id="188" name="Freeform 45"/>
              <p:cNvSpPr>
                <a:spLocks noChangeAspect="1" noEditPoints="1"/>
              </p:cNvSpPr>
              <p:nvPr/>
            </p:nvSpPr>
            <p:spPr bwMode="auto">
              <a:xfrm>
                <a:off x="7771395" y="2539759"/>
                <a:ext cx="1632056" cy="289107"/>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sp>
            <p:nvSpPr>
              <p:cNvPr id="78" name="Freeform 5"/>
              <p:cNvSpPr>
                <a:spLocks noChangeAspect="1" noEditPoints="1"/>
              </p:cNvSpPr>
              <p:nvPr/>
            </p:nvSpPr>
            <p:spPr bwMode="auto">
              <a:xfrm>
                <a:off x="6526423" y="3355892"/>
                <a:ext cx="2337200" cy="298237"/>
              </a:xfrm>
              <a:custGeom>
                <a:avLst/>
                <a:gdLst>
                  <a:gd name="T0" fmla="*/ 158 w 1460"/>
                  <a:gd name="T1" fmla="*/ 9 h 183"/>
                  <a:gd name="T2" fmla="*/ 158 w 1460"/>
                  <a:gd name="T3" fmla="*/ 47 h 183"/>
                  <a:gd name="T4" fmla="*/ 115 w 1460"/>
                  <a:gd name="T5" fmla="*/ 53 h 183"/>
                  <a:gd name="T6" fmla="*/ 18 w 1460"/>
                  <a:gd name="T7" fmla="*/ 41 h 183"/>
                  <a:gd name="T8" fmla="*/ 0 w 1460"/>
                  <a:gd name="T9" fmla="*/ 10 h 183"/>
                  <a:gd name="T10" fmla="*/ 111 w 1460"/>
                  <a:gd name="T11" fmla="*/ 10 h 183"/>
                  <a:gd name="T12" fmla="*/ 211 w 1460"/>
                  <a:gd name="T13" fmla="*/ 136 h 183"/>
                  <a:gd name="T14" fmla="*/ 259 w 1460"/>
                  <a:gd name="T15" fmla="*/ 64 h 183"/>
                  <a:gd name="T16" fmla="*/ 258 w 1460"/>
                  <a:gd name="T17" fmla="*/ 121 h 183"/>
                  <a:gd name="T18" fmla="*/ 290 w 1460"/>
                  <a:gd name="T19" fmla="*/ 93 h 183"/>
                  <a:gd name="T20" fmla="*/ 291 w 1460"/>
                  <a:gd name="T21" fmla="*/ 66 h 183"/>
                  <a:gd name="T22" fmla="*/ 415 w 1460"/>
                  <a:gd name="T23" fmla="*/ 93 h 183"/>
                  <a:gd name="T24" fmla="*/ 373 w 1460"/>
                  <a:gd name="T25" fmla="*/ 44 h 183"/>
                  <a:gd name="T26" fmla="*/ 349 w 1460"/>
                  <a:gd name="T27" fmla="*/ 67 h 183"/>
                  <a:gd name="T28" fmla="*/ 484 w 1460"/>
                  <a:gd name="T29" fmla="*/ 115 h 183"/>
                  <a:gd name="T30" fmla="*/ 469 w 1460"/>
                  <a:gd name="T31" fmla="*/ 116 h 183"/>
                  <a:gd name="T32" fmla="*/ 460 w 1460"/>
                  <a:gd name="T33" fmla="*/ 44 h 183"/>
                  <a:gd name="T34" fmla="*/ 446 w 1460"/>
                  <a:gd name="T35" fmla="*/ 79 h 183"/>
                  <a:gd name="T36" fmla="*/ 538 w 1460"/>
                  <a:gd name="T37" fmla="*/ 142 h 183"/>
                  <a:gd name="T38" fmla="*/ 583 w 1460"/>
                  <a:gd name="T39" fmla="*/ 93 h 183"/>
                  <a:gd name="T40" fmla="*/ 517 w 1460"/>
                  <a:gd name="T41" fmla="*/ 120 h 183"/>
                  <a:gd name="T42" fmla="*/ 618 w 1460"/>
                  <a:gd name="T43" fmla="*/ 33 h 183"/>
                  <a:gd name="T44" fmla="*/ 603 w 1460"/>
                  <a:gd name="T45" fmla="*/ 139 h 183"/>
                  <a:gd name="T46" fmla="*/ 611 w 1460"/>
                  <a:gd name="T47" fmla="*/ 9 h 183"/>
                  <a:gd name="T48" fmla="*/ 678 w 1460"/>
                  <a:gd name="T49" fmla="*/ 142 h 183"/>
                  <a:gd name="T50" fmla="*/ 653 w 1460"/>
                  <a:gd name="T51" fmla="*/ 24 h 183"/>
                  <a:gd name="T52" fmla="*/ 668 w 1460"/>
                  <a:gd name="T53" fmla="*/ 112 h 183"/>
                  <a:gd name="T54" fmla="*/ 849 w 1460"/>
                  <a:gd name="T55" fmla="*/ 73 h 183"/>
                  <a:gd name="T56" fmla="*/ 782 w 1460"/>
                  <a:gd name="T57" fmla="*/ 10 h 183"/>
                  <a:gd name="T58" fmla="*/ 780 w 1460"/>
                  <a:gd name="T59" fmla="*/ 126 h 183"/>
                  <a:gd name="T60" fmla="*/ 857 w 1460"/>
                  <a:gd name="T61" fmla="*/ 182 h 183"/>
                  <a:gd name="T62" fmla="*/ 871 w 1460"/>
                  <a:gd name="T63" fmla="*/ 47 h 183"/>
                  <a:gd name="T64" fmla="*/ 940 w 1460"/>
                  <a:gd name="T65" fmla="*/ 47 h 183"/>
                  <a:gd name="T66" fmla="*/ 974 w 1460"/>
                  <a:gd name="T67" fmla="*/ 65 h 183"/>
                  <a:gd name="T68" fmla="*/ 966 w 1460"/>
                  <a:gd name="T69" fmla="*/ 62 h 183"/>
                  <a:gd name="T70" fmla="*/ 1028 w 1460"/>
                  <a:gd name="T71" fmla="*/ 139 h 183"/>
                  <a:gd name="T72" fmla="*/ 1051 w 1460"/>
                  <a:gd name="T73" fmla="*/ 135 h 183"/>
                  <a:gd name="T74" fmla="*/ 1052 w 1460"/>
                  <a:gd name="T75" fmla="*/ 54 h 183"/>
                  <a:gd name="T76" fmla="*/ 1101 w 1460"/>
                  <a:gd name="T77" fmla="*/ 93 h 183"/>
                  <a:gd name="T78" fmla="*/ 1094 w 1460"/>
                  <a:gd name="T79" fmla="*/ 121 h 183"/>
                  <a:gd name="T80" fmla="*/ 1253 w 1460"/>
                  <a:gd name="T81" fmla="*/ 87 h 183"/>
                  <a:gd name="T82" fmla="*/ 1196 w 1460"/>
                  <a:gd name="T83" fmla="*/ 139 h 183"/>
                  <a:gd name="T84" fmla="*/ 1138 w 1460"/>
                  <a:gd name="T85" fmla="*/ 139 h 183"/>
                  <a:gd name="T86" fmla="*/ 1198 w 1460"/>
                  <a:gd name="T87" fmla="*/ 50 h 183"/>
                  <a:gd name="T88" fmla="*/ 1391 w 1460"/>
                  <a:gd name="T89" fmla="*/ 135 h 183"/>
                  <a:gd name="T90" fmla="*/ 1371 w 1460"/>
                  <a:gd name="T91" fmla="*/ 44 h 183"/>
                  <a:gd name="T92" fmla="*/ 1347 w 1460"/>
                  <a:gd name="T93" fmla="*/ 120 h 183"/>
                  <a:gd name="T94" fmla="*/ 1450 w 1460"/>
                  <a:gd name="T95" fmla="*/ 134 h 183"/>
                  <a:gd name="T96" fmla="*/ 1441 w 1460"/>
                  <a:gd name="T97" fmla="*/ 108 h 183"/>
                  <a:gd name="T98" fmla="*/ 1455 w 1460"/>
                  <a:gd name="T99" fmla="*/ 49 h 183"/>
                  <a:gd name="T100" fmla="*/ 1435 w 1460"/>
                  <a:gd name="T101" fmla="*/ 88 h 183"/>
                  <a:gd name="T102" fmla="*/ 1292 w 1460"/>
                  <a:gd name="T103" fmla="*/ 24 h 183"/>
                  <a:gd name="T104" fmla="*/ 1305 w 1460"/>
                  <a:gd name="T105" fmla="*/ 13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0" h="183">
                    <a:moveTo>
                      <a:pt x="174" y="16"/>
                    </a:moveTo>
                    <a:cubicBezTo>
                      <a:pt x="174" y="19"/>
                      <a:pt x="174" y="21"/>
                      <a:pt x="172" y="24"/>
                    </a:cubicBezTo>
                    <a:cubicBezTo>
                      <a:pt x="169" y="25"/>
                      <a:pt x="168" y="26"/>
                      <a:pt x="165" y="26"/>
                    </a:cubicBezTo>
                    <a:cubicBezTo>
                      <a:pt x="162" y="26"/>
                      <a:pt x="160" y="25"/>
                      <a:pt x="158" y="24"/>
                    </a:cubicBezTo>
                    <a:cubicBezTo>
                      <a:pt x="156" y="21"/>
                      <a:pt x="155" y="19"/>
                      <a:pt x="155" y="16"/>
                    </a:cubicBezTo>
                    <a:cubicBezTo>
                      <a:pt x="155" y="14"/>
                      <a:pt x="156" y="11"/>
                      <a:pt x="158" y="9"/>
                    </a:cubicBezTo>
                    <a:cubicBezTo>
                      <a:pt x="160" y="7"/>
                      <a:pt x="162" y="7"/>
                      <a:pt x="165" y="7"/>
                    </a:cubicBezTo>
                    <a:cubicBezTo>
                      <a:pt x="168" y="7"/>
                      <a:pt x="169" y="7"/>
                      <a:pt x="172" y="9"/>
                    </a:cubicBezTo>
                    <a:cubicBezTo>
                      <a:pt x="174" y="11"/>
                      <a:pt x="174" y="14"/>
                      <a:pt x="174" y="16"/>
                    </a:cubicBezTo>
                    <a:close/>
                    <a:moveTo>
                      <a:pt x="172" y="139"/>
                    </a:moveTo>
                    <a:cubicBezTo>
                      <a:pt x="158" y="139"/>
                      <a:pt x="158" y="139"/>
                      <a:pt x="158" y="139"/>
                    </a:cubicBezTo>
                    <a:cubicBezTo>
                      <a:pt x="158" y="47"/>
                      <a:pt x="158" y="47"/>
                      <a:pt x="158" y="47"/>
                    </a:cubicBezTo>
                    <a:cubicBezTo>
                      <a:pt x="172" y="47"/>
                      <a:pt x="172" y="47"/>
                      <a:pt x="172" y="47"/>
                    </a:cubicBezTo>
                    <a:cubicBezTo>
                      <a:pt x="172" y="139"/>
                      <a:pt x="172" y="139"/>
                      <a:pt x="172" y="139"/>
                    </a:cubicBezTo>
                    <a:cubicBezTo>
                      <a:pt x="172" y="139"/>
                      <a:pt x="172" y="139"/>
                      <a:pt x="172" y="139"/>
                    </a:cubicBezTo>
                    <a:close/>
                    <a:moveTo>
                      <a:pt x="130" y="139"/>
                    </a:moveTo>
                    <a:cubicBezTo>
                      <a:pt x="115" y="139"/>
                      <a:pt x="115" y="139"/>
                      <a:pt x="115" y="139"/>
                    </a:cubicBezTo>
                    <a:cubicBezTo>
                      <a:pt x="115" y="53"/>
                      <a:pt x="115" y="53"/>
                      <a:pt x="115" y="53"/>
                    </a:cubicBezTo>
                    <a:cubicBezTo>
                      <a:pt x="115" y="45"/>
                      <a:pt x="116" y="37"/>
                      <a:pt x="116" y="27"/>
                    </a:cubicBezTo>
                    <a:cubicBezTo>
                      <a:pt x="116" y="27"/>
                      <a:pt x="116" y="27"/>
                      <a:pt x="116" y="27"/>
                    </a:cubicBezTo>
                    <a:cubicBezTo>
                      <a:pt x="115" y="33"/>
                      <a:pt x="113" y="38"/>
                      <a:pt x="113" y="39"/>
                    </a:cubicBezTo>
                    <a:cubicBezTo>
                      <a:pt x="69" y="139"/>
                      <a:pt x="69" y="139"/>
                      <a:pt x="69" y="139"/>
                    </a:cubicBezTo>
                    <a:cubicBezTo>
                      <a:pt x="62" y="139"/>
                      <a:pt x="62" y="139"/>
                      <a:pt x="62" y="139"/>
                    </a:cubicBezTo>
                    <a:cubicBezTo>
                      <a:pt x="18" y="41"/>
                      <a:pt x="18" y="41"/>
                      <a:pt x="18" y="41"/>
                    </a:cubicBezTo>
                    <a:cubicBezTo>
                      <a:pt x="17" y="38"/>
                      <a:pt x="16" y="34"/>
                      <a:pt x="14" y="27"/>
                    </a:cubicBezTo>
                    <a:cubicBezTo>
                      <a:pt x="14" y="27"/>
                      <a:pt x="14" y="27"/>
                      <a:pt x="14" y="27"/>
                    </a:cubicBezTo>
                    <a:cubicBezTo>
                      <a:pt x="14" y="33"/>
                      <a:pt x="14" y="41"/>
                      <a:pt x="14" y="53"/>
                    </a:cubicBezTo>
                    <a:cubicBezTo>
                      <a:pt x="14" y="139"/>
                      <a:pt x="14" y="139"/>
                      <a:pt x="14" y="139"/>
                    </a:cubicBezTo>
                    <a:cubicBezTo>
                      <a:pt x="0" y="139"/>
                      <a:pt x="0" y="139"/>
                      <a:pt x="0" y="139"/>
                    </a:cubicBezTo>
                    <a:cubicBezTo>
                      <a:pt x="0" y="10"/>
                      <a:pt x="0" y="10"/>
                      <a:pt x="0" y="10"/>
                    </a:cubicBezTo>
                    <a:cubicBezTo>
                      <a:pt x="20" y="10"/>
                      <a:pt x="20" y="10"/>
                      <a:pt x="20" y="10"/>
                    </a:cubicBezTo>
                    <a:cubicBezTo>
                      <a:pt x="58" y="100"/>
                      <a:pt x="58" y="100"/>
                      <a:pt x="58" y="100"/>
                    </a:cubicBezTo>
                    <a:cubicBezTo>
                      <a:pt x="62" y="107"/>
                      <a:pt x="64" y="113"/>
                      <a:pt x="65" y="116"/>
                    </a:cubicBezTo>
                    <a:cubicBezTo>
                      <a:pt x="66" y="116"/>
                      <a:pt x="66" y="116"/>
                      <a:pt x="66" y="116"/>
                    </a:cubicBezTo>
                    <a:cubicBezTo>
                      <a:pt x="68" y="108"/>
                      <a:pt x="71" y="102"/>
                      <a:pt x="72" y="100"/>
                    </a:cubicBezTo>
                    <a:cubicBezTo>
                      <a:pt x="111" y="10"/>
                      <a:pt x="111" y="10"/>
                      <a:pt x="111" y="10"/>
                    </a:cubicBezTo>
                    <a:cubicBezTo>
                      <a:pt x="130" y="10"/>
                      <a:pt x="130" y="10"/>
                      <a:pt x="130" y="10"/>
                    </a:cubicBezTo>
                    <a:cubicBezTo>
                      <a:pt x="130" y="139"/>
                      <a:pt x="130" y="139"/>
                      <a:pt x="130" y="139"/>
                    </a:cubicBezTo>
                    <a:cubicBezTo>
                      <a:pt x="130" y="139"/>
                      <a:pt x="130" y="139"/>
                      <a:pt x="130" y="139"/>
                    </a:cubicBezTo>
                    <a:close/>
                    <a:moveTo>
                      <a:pt x="258" y="135"/>
                    </a:moveTo>
                    <a:cubicBezTo>
                      <a:pt x="252" y="140"/>
                      <a:pt x="243" y="142"/>
                      <a:pt x="234" y="142"/>
                    </a:cubicBezTo>
                    <a:cubicBezTo>
                      <a:pt x="225" y="142"/>
                      <a:pt x="218" y="140"/>
                      <a:pt x="211" y="136"/>
                    </a:cubicBezTo>
                    <a:cubicBezTo>
                      <a:pt x="205" y="133"/>
                      <a:pt x="199" y="127"/>
                      <a:pt x="196" y="119"/>
                    </a:cubicBezTo>
                    <a:cubicBezTo>
                      <a:pt x="192" y="113"/>
                      <a:pt x="190" y="104"/>
                      <a:pt x="190" y="96"/>
                    </a:cubicBezTo>
                    <a:cubicBezTo>
                      <a:pt x="190" y="80"/>
                      <a:pt x="194" y="68"/>
                      <a:pt x="203" y="59"/>
                    </a:cubicBezTo>
                    <a:cubicBezTo>
                      <a:pt x="211" y="49"/>
                      <a:pt x="224" y="44"/>
                      <a:pt x="238" y="44"/>
                    </a:cubicBezTo>
                    <a:cubicBezTo>
                      <a:pt x="246" y="44"/>
                      <a:pt x="253" y="46"/>
                      <a:pt x="259" y="49"/>
                    </a:cubicBezTo>
                    <a:cubicBezTo>
                      <a:pt x="259" y="64"/>
                      <a:pt x="259" y="64"/>
                      <a:pt x="259" y="64"/>
                    </a:cubicBezTo>
                    <a:cubicBezTo>
                      <a:pt x="252" y="59"/>
                      <a:pt x="244" y="58"/>
                      <a:pt x="237" y="58"/>
                    </a:cubicBezTo>
                    <a:cubicBezTo>
                      <a:pt x="227" y="58"/>
                      <a:pt x="220" y="61"/>
                      <a:pt x="214" y="68"/>
                    </a:cubicBezTo>
                    <a:cubicBezTo>
                      <a:pt x="208" y="74"/>
                      <a:pt x="205" y="84"/>
                      <a:pt x="205" y="94"/>
                    </a:cubicBezTo>
                    <a:cubicBezTo>
                      <a:pt x="205" y="105"/>
                      <a:pt x="208" y="113"/>
                      <a:pt x="213" y="120"/>
                    </a:cubicBezTo>
                    <a:cubicBezTo>
                      <a:pt x="219" y="126"/>
                      <a:pt x="227" y="129"/>
                      <a:pt x="236" y="129"/>
                    </a:cubicBezTo>
                    <a:cubicBezTo>
                      <a:pt x="243" y="129"/>
                      <a:pt x="252" y="127"/>
                      <a:pt x="258" y="121"/>
                    </a:cubicBezTo>
                    <a:cubicBezTo>
                      <a:pt x="258" y="135"/>
                      <a:pt x="258" y="135"/>
                      <a:pt x="258" y="135"/>
                    </a:cubicBezTo>
                    <a:cubicBezTo>
                      <a:pt x="258" y="135"/>
                      <a:pt x="258" y="135"/>
                      <a:pt x="258" y="135"/>
                    </a:cubicBezTo>
                    <a:close/>
                    <a:moveTo>
                      <a:pt x="324" y="62"/>
                    </a:moveTo>
                    <a:cubicBezTo>
                      <a:pt x="321" y="60"/>
                      <a:pt x="318" y="59"/>
                      <a:pt x="313" y="59"/>
                    </a:cubicBezTo>
                    <a:cubicBezTo>
                      <a:pt x="306" y="59"/>
                      <a:pt x="301" y="62"/>
                      <a:pt x="297" y="69"/>
                    </a:cubicBezTo>
                    <a:cubicBezTo>
                      <a:pt x="293" y="74"/>
                      <a:pt x="290" y="83"/>
                      <a:pt x="290" y="93"/>
                    </a:cubicBezTo>
                    <a:cubicBezTo>
                      <a:pt x="290" y="139"/>
                      <a:pt x="290" y="139"/>
                      <a:pt x="290" y="139"/>
                    </a:cubicBezTo>
                    <a:cubicBezTo>
                      <a:pt x="276" y="139"/>
                      <a:pt x="276" y="139"/>
                      <a:pt x="276" y="139"/>
                    </a:cubicBezTo>
                    <a:cubicBezTo>
                      <a:pt x="276" y="47"/>
                      <a:pt x="276" y="47"/>
                      <a:pt x="276" y="47"/>
                    </a:cubicBezTo>
                    <a:cubicBezTo>
                      <a:pt x="290" y="47"/>
                      <a:pt x="290" y="47"/>
                      <a:pt x="290" y="47"/>
                    </a:cubicBezTo>
                    <a:cubicBezTo>
                      <a:pt x="290" y="66"/>
                      <a:pt x="290" y="66"/>
                      <a:pt x="290" y="66"/>
                    </a:cubicBezTo>
                    <a:cubicBezTo>
                      <a:pt x="291" y="66"/>
                      <a:pt x="291" y="66"/>
                      <a:pt x="291" y="66"/>
                    </a:cubicBezTo>
                    <a:cubicBezTo>
                      <a:pt x="293" y="59"/>
                      <a:pt x="296" y="54"/>
                      <a:pt x="300" y="51"/>
                    </a:cubicBezTo>
                    <a:cubicBezTo>
                      <a:pt x="304" y="47"/>
                      <a:pt x="310" y="45"/>
                      <a:pt x="315" y="45"/>
                    </a:cubicBezTo>
                    <a:cubicBezTo>
                      <a:pt x="318" y="45"/>
                      <a:pt x="322" y="46"/>
                      <a:pt x="324" y="47"/>
                    </a:cubicBezTo>
                    <a:cubicBezTo>
                      <a:pt x="324" y="62"/>
                      <a:pt x="324" y="62"/>
                      <a:pt x="324" y="62"/>
                    </a:cubicBezTo>
                    <a:cubicBezTo>
                      <a:pt x="324" y="62"/>
                      <a:pt x="324" y="62"/>
                      <a:pt x="324" y="62"/>
                    </a:cubicBezTo>
                    <a:close/>
                    <a:moveTo>
                      <a:pt x="415" y="93"/>
                    </a:moveTo>
                    <a:cubicBezTo>
                      <a:pt x="415" y="108"/>
                      <a:pt x="412" y="119"/>
                      <a:pt x="404" y="128"/>
                    </a:cubicBezTo>
                    <a:cubicBezTo>
                      <a:pt x="396" y="138"/>
                      <a:pt x="384" y="142"/>
                      <a:pt x="370" y="142"/>
                    </a:cubicBezTo>
                    <a:cubicBezTo>
                      <a:pt x="357" y="142"/>
                      <a:pt x="346" y="138"/>
                      <a:pt x="338" y="129"/>
                    </a:cubicBezTo>
                    <a:cubicBezTo>
                      <a:pt x="330" y="120"/>
                      <a:pt x="326" y="109"/>
                      <a:pt x="326" y="94"/>
                    </a:cubicBezTo>
                    <a:cubicBezTo>
                      <a:pt x="326" y="78"/>
                      <a:pt x="330" y="67"/>
                      <a:pt x="338" y="58"/>
                    </a:cubicBezTo>
                    <a:cubicBezTo>
                      <a:pt x="346" y="49"/>
                      <a:pt x="358" y="44"/>
                      <a:pt x="373" y="44"/>
                    </a:cubicBezTo>
                    <a:cubicBezTo>
                      <a:pt x="386" y="44"/>
                      <a:pt x="397" y="49"/>
                      <a:pt x="404" y="58"/>
                    </a:cubicBezTo>
                    <a:cubicBezTo>
                      <a:pt x="412" y="66"/>
                      <a:pt x="415" y="78"/>
                      <a:pt x="415" y="93"/>
                    </a:cubicBezTo>
                    <a:close/>
                    <a:moveTo>
                      <a:pt x="401" y="94"/>
                    </a:moveTo>
                    <a:cubicBezTo>
                      <a:pt x="401" y="82"/>
                      <a:pt x="398" y="73"/>
                      <a:pt x="393" y="67"/>
                    </a:cubicBezTo>
                    <a:cubicBezTo>
                      <a:pt x="387" y="60"/>
                      <a:pt x="381" y="58"/>
                      <a:pt x="371" y="58"/>
                    </a:cubicBezTo>
                    <a:cubicBezTo>
                      <a:pt x="362" y="58"/>
                      <a:pt x="354" y="61"/>
                      <a:pt x="349" y="67"/>
                    </a:cubicBezTo>
                    <a:cubicBezTo>
                      <a:pt x="343" y="73"/>
                      <a:pt x="341" y="82"/>
                      <a:pt x="341" y="94"/>
                    </a:cubicBezTo>
                    <a:cubicBezTo>
                      <a:pt x="341" y="105"/>
                      <a:pt x="343" y="113"/>
                      <a:pt x="349" y="120"/>
                    </a:cubicBezTo>
                    <a:cubicBezTo>
                      <a:pt x="355" y="126"/>
                      <a:pt x="362" y="129"/>
                      <a:pt x="371" y="129"/>
                    </a:cubicBezTo>
                    <a:cubicBezTo>
                      <a:pt x="381" y="129"/>
                      <a:pt x="387" y="126"/>
                      <a:pt x="393" y="120"/>
                    </a:cubicBezTo>
                    <a:cubicBezTo>
                      <a:pt x="398" y="113"/>
                      <a:pt x="401" y="105"/>
                      <a:pt x="401" y="94"/>
                    </a:cubicBezTo>
                    <a:close/>
                    <a:moveTo>
                      <a:pt x="484" y="115"/>
                    </a:moveTo>
                    <a:cubicBezTo>
                      <a:pt x="484" y="123"/>
                      <a:pt x="481" y="130"/>
                      <a:pt x="475" y="134"/>
                    </a:cubicBezTo>
                    <a:cubicBezTo>
                      <a:pt x="468" y="139"/>
                      <a:pt x="460" y="142"/>
                      <a:pt x="450" y="142"/>
                    </a:cubicBezTo>
                    <a:cubicBezTo>
                      <a:pt x="442" y="142"/>
                      <a:pt x="434" y="140"/>
                      <a:pt x="428" y="136"/>
                    </a:cubicBezTo>
                    <a:cubicBezTo>
                      <a:pt x="428" y="120"/>
                      <a:pt x="428" y="120"/>
                      <a:pt x="428" y="120"/>
                    </a:cubicBezTo>
                    <a:cubicBezTo>
                      <a:pt x="434" y="127"/>
                      <a:pt x="443" y="129"/>
                      <a:pt x="451" y="129"/>
                    </a:cubicBezTo>
                    <a:cubicBezTo>
                      <a:pt x="462" y="129"/>
                      <a:pt x="469" y="125"/>
                      <a:pt x="469" y="116"/>
                    </a:cubicBezTo>
                    <a:cubicBezTo>
                      <a:pt x="469" y="113"/>
                      <a:pt x="467" y="110"/>
                      <a:pt x="465" y="108"/>
                    </a:cubicBezTo>
                    <a:cubicBezTo>
                      <a:pt x="463" y="105"/>
                      <a:pt x="457" y="103"/>
                      <a:pt x="450" y="98"/>
                    </a:cubicBezTo>
                    <a:cubicBezTo>
                      <a:pt x="442" y="96"/>
                      <a:pt x="436" y="92"/>
                      <a:pt x="433" y="88"/>
                    </a:cubicBezTo>
                    <a:cubicBezTo>
                      <a:pt x="429" y="84"/>
                      <a:pt x="428" y="78"/>
                      <a:pt x="428" y="72"/>
                    </a:cubicBezTo>
                    <a:cubicBezTo>
                      <a:pt x="428" y="64"/>
                      <a:pt x="431" y="58"/>
                      <a:pt x="437" y="53"/>
                    </a:cubicBezTo>
                    <a:cubicBezTo>
                      <a:pt x="443" y="47"/>
                      <a:pt x="451" y="44"/>
                      <a:pt x="460" y="44"/>
                    </a:cubicBezTo>
                    <a:cubicBezTo>
                      <a:pt x="467" y="44"/>
                      <a:pt x="473" y="46"/>
                      <a:pt x="480" y="49"/>
                    </a:cubicBezTo>
                    <a:cubicBezTo>
                      <a:pt x="480" y="64"/>
                      <a:pt x="480" y="64"/>
                      <a:pt x="480" y="64"/>
                    </a:cubicBezTo>
                    <a:cubicBezTo>
                      <a:pt x="473" y="59"/>
                      <a:pt x="467" y="58"/>
                      <a:pt x="459" y="58"/>
                    </a:cubicBezTo>
                    <a:cubicBezTo>
                      <a:pt x="454" y="58"/>
                      <a:pt x="450" y="58"/>
                      <a:pt x="448" y="61"/>
                    </a:cubicBezTo>
                    <a:cubicBezTo>
                      <a:pt x="444" y="64"/>
                      <a:pt x="443" y="67"/>
                      <a:pt x="443" y="70"/>
                    </a:cubicBezTo>
                    <a:cubicBezTo>
                      <a:pt x="443" y="74"/>
                      <a:pt x="443" y="78"/>
                      <a:pt x="446" y="79"/>
                    </a:cubicBezTo>
                    <a:cubicBezTo>
                      <a:pt x="448" y="82"/>
                      <a:pt x="453" y="84"/>
                      <a:pt x="460" y="88"/>
                    </a:cubicBezTo>
                    <a:cubicBezTo>
                      <a:pt x="469" y="91"/>
                      <a:pt x="475" y="95"/>
                      <a:pt x="479" y="99"/>
                    </a:cubicBezTo>
                    <a:cubicBezTo>
                      <a:pt x="481" y="104"/>
                      <a:pt x="484" y="109"/>
                      <a:pt x="484" y="115"/>
                    </a:cubicBezTo>
                    <a:close/>
                    <a:moveTo>
                      <a:pt x="583" y="93"/>
                    </a:moveTo>
                    <a:cubicBezTo>
                      <a:pt x="583" y="108"/>
                      <a:pt x="579" y="119"/>
                      <a:pt x="571" y="128"/>
                    </a:cubicBezTo>
                    <a:cubicBezTo>
                      <a:pt x="563" y="138"/>
                      <a:pt x="552" y="142"/>
                      <a:pt x="538" y="142"/>
                    </a:cubicBezTo>
                    <a:cubicBezTo>
                      <a:pt x="524" y="142"/>
                      <a:pt x="513" y="138"/>
                      <a:pt x="506" y="129"/>
                    </a:cubicBezTo>
                    <a:cubicBezTo>
                      <a:pt x="498" y="120"/>
                      <a:pt x="494" y="109"/>
                      <a:pt x="494" y="94"/>
                    </a:cubicBezTo>
                    <a:cubicBezTo>
                      <a:pt x="494" y="78"/>
                      <a:pt x="498" y="67"/>
                      <a:pt x="506" y="58"/>
                    </a:cubicBezTo>
                    <a:cubicBezTo>
                      <a:pt x="514" y="49"/>
                      <a:pt x="526" y="44"/>
                      <a:pt x="540" y="44"/>
                    </a:cubicBezTo>
                    <a:cubicBezTo>
                      <a:pt x="553" y="44"/>
                      <a:pt x="564" y="49"/>
                      <a:pt x="572" y="58"/>
                    </a:cubicBezTo>
                    <a:cubicBezTo>
                      <a:pt x="579" y="66"/>
                      <a:pt x="583" y="78"/>
                      <a:pt x="583" y="93"/>
                    </a:cubicBezTo>
                    <a:close/>
                    <a:moveTo>
                      <a:pt x="569" y="94"/>
                    </a:moveTo>
                    <a:cubicBezTo>
                      <a:pt x="569" y="82"/>
                      <a:pt x="566" y="73"/>
                      <a:pt x="561" y="67"/>
                    </a:cubicBezTo>
                    <a:cubicBezTo>
                      <a:pt x="556" y="60"/>
                      <a:pt x="548" y="58"/>
                      <a:pt x="539" y="58"/>
                    </a:cubicBezTo>
                    <a:cubicBezTo>
                      <a:pt x="530" y="58"/>
                      <a:pt x="523" y="61"/>
                      <a:pt x="517" y="67"/>
                    </a:cubicBezTo>
                    <a:cubicBezTo>
                      <a:pt x="512" y="73"/>
                      <a:pt x="509" y="82"/>
                      <a:pt x="509" y="94"/>
                    </a:cubicBezTo>
                    <a:cubicBezTo>
                      <a:pt x="509" y="105"/>
                      <a:pt x="512" y="113"/>
                      <a:pt x="517" y="120"/>
                    </a:cubicBezTo>
                    <a:cubicBezTo>
                      <a:pt x="523" y="126"/>
                      <a:pt x="530" y="129"/>
                      <a:pt x="539" y="129"/>
                    </a:cubicBezTo>
                    <a:cubicBezTo>
                      <a:pt x="548" y="129"/>
                      <a:pt x="556" y="126"/>
                      <a:pt x="561" y="120"/>
                    </a:cubicBezTo>
                    <a:cubicBezTo>
                      <a:pt x="566" y="113"/>
                      <a:pt x="569" y="105"/>
                      <a:pt x="569" y="94"/>
                    </a:cubicBezTo>
                    <a:close/>
                    <a:moveTo>
                      <a:pt x="643" y="16"/>
                    </a:moveTo>
                    <a:cubicBezTo>
                      <a:pt x="640" y="14"/>
                      <a:pt x="637" y="13"/>
                      <a:pt x="634" y="13"/>
                    </a:cubicBezTo>
                    <a:cubicBezTo>
                      <a:pt x="623" y="13"/>
                      <a:pt x="618" y="19"/>
                      <a:pt x="618" y="33"/>
                    </a:cubicBezTo>
                    <a:cubicBezTo>
                      <a:pt x="618" y="47"/>
                      <a:pt x="618" y="47"/>
                      <a:pt x="618" y="47"/>
                    </a:cubicBezTo>
                    <a:cubicBezTo>
                      <a:pt x="639" y="47"/>
                      <a:pt x="639" y="47"/>
                      <a:pt x="639" y="47"/>
                    </a:cubicBezTo>
                    <a:cubicBezTo>
                      <a:pt x="639" y="59"/>
                      <a:pt x="639" y="59"/>
                      <a:pt x="639" y="59"/>
                    </a:cubicBezTo>
                    <a:cubicBezTo>
                      <a:pt x="618" y="59"/>
                      <a:pt x="618" y="59"/>
                      <a:pt x="618" y="59"/>
                    </a:cubicBezTo>
                    <a:cubicBezTo>
                      <a:pt x="618" y="139"/>
                      <a:pt x="618" y="139"/>
                      <a:pt x="618" y="139"/>
                    </a:cubicBezTo>
                    <a:cubicBezTo>
                      <a:pt x="603" y="139"/>
                      <a:pt x="603" y="139"/>
                      <a:pt x="603" y="139"/>
                    </a:cubicBezTo>
                    <a:cubicBezTo>
                      <a:pt x="603" y="59"/>
                      <a:pt x="603" y="59"/>
                      <a:pt x="603" y="59"/>
                    </a:cubicBezTo>
                    <a:cubicBezTo>
                      <a:pt x="588" y="59"/>
                      <a:pt x="588" y="59"/>
                      <a:pt x="588" y="59"/>
                    </a:cubicBezTo>
                    <a:cubicBezTo>
                      <a:pt x="588" y="47"/>
                      <a:pt x="588" y="47"/>
                      <a:pt x="588" y="47"/>
                    </a:cubicBezTo>
                    <a:cubicBezTo>
                      <a:pt x="603" y="47"/>
                      <a:pt x="603" y="47"/>
                      <a:pt x="603" y="47"/>
                    </a:cubicBezTo>
                    <a:cubicBezTo>
                      <a:pt x="603" y="32"/>
                      <a:pt x="603" y="32"/>
                      <a:pt x="603" y="32"/>
                    </a:cubicBezTo>
                    <a:cubicBezTo>
                      <a:pt x="603" y="22"/>
                      <a:pt x="606" y="15"/>
                      <a:pt x="611" y="9"/>
                    </a:cubicBezTo>
                    <a:cubicBezTo>
                      <a:pt x="617" y="4"/>
                      <a:pt x="625" y="0"/>
                      <a:pt x="633" y="0"/>
                    </a:cubicBezTo>
                    <a:cubicBezTo>
                      <a:pt x="637" y="0"/>
                      <a:pt x="641" y="1"/>
                      <a:pt x="643" y="2"/>
                    </a:cubicBezTo>
                    <a:cubicBezTo>
                      <a:pt x="643" y="16"/>
                      <a:pt x="643" y="16"/>
                      <a:pt x="643" y="16"/>
                    </a:cubicBezTo>
                    <a:cubicBezTo>
                      <a:pt x="643" y="16"/>
                      <a:pt x="643" y="16"/>
                      <a:pt x="643" y="16"/>
                    </a:cubicBezTo>
                    <a:close/>
                    <a:moveTo>
                      <a:pt x="692" y="138"/>
                    </a:moveTo>
                    <a:cubicBezTo>
                      <a:pt x="688" y="141"/>
                      <a:pt x="683" y="142"/>
                      <a:pt x="678" y="142"/>
                    </a:cubicBezTo>
                    <a:cubicBezTo>
                      <a:pt x="662" y="142"/>
                      <a:pt x="653" y="133"/>
                      <a:pt x="653" y="114"/>
                    </a:cubicBezTo>
                    <a:cubicBezTo>
                      <a:pt x="653" y="59"/>
                      <a:pt x="653" y="59"/>
                      <a:pt x="653" y="59"/>
                    </a:cubicBezTo>
                    <a:cubicBezTo>
                      <a:pt x="639" y="59"/>
                      <a:pt x="639" y="59"/>
                      <a:pt x="639" y="59"/>
                    </a:cubicBezTo>
                    <a:cubicBezTo>
                      <a:pt x="639" y="47"/>
                      <a:pt x="639" y="47"/>
                      <a:pt x="639" y="47"/>
                    </a:cubicBezTo>
                    <a:cubicBezTo>
                      <a:pt x="653" y="47"/>
                      <a:pt x="653" y="47"/>
                      <a:pt x="653" y="47"/>
                    </a:cubicBezTo>
                    <a:cubicBezTo>
                      <a:pt x="653" y="24"/>
                      <a:pt x="653" y="24"/>
                      <a:pt x="653" y="24"/>
                    </a:cubicBezTo>
                    <a:cubicBezTo>
                      <a:pt x="668" y="19"/>
                      <a:pt x="668" y="19"/>
                      <a:pt x="668" y="19"/>
                    </a:cubicBezTo>
                    <a:cubicBezTo>
                      <a:pt x="668" y="47"/>
                      <a:pt x="668" y="47"/>
                      <a:pt x="668" y="47"/>
                    </a:cubicBezTo>
                    <a:cubicBezTo>
                      <a:pt x="692" y="47"/>
                      <a:pt x="692" y="47"/>
                      <a:pt x="692" y="47"/>
                    </a:cubicBezTo>
                    <a:cubicBezTo>
                      <a:pt x="692" y="59"/>
                      <a:pt x="692" y="59"/>
                      <a:pt x="692" y="59"/>
                    </a:cubicBezTo>
                    <a:cubicBezTo>
                      <a:pt x="668" y="59"/>
                      <a:pt x="668" y="59"/>
                      <a:pt x="668" y="59"/>
                    </a:cubicBezTo>
                    <a:cubicBezTo>
                      <a:pt x="668" y="112"/>
                      <a:pt x="668" y="112"/>
                      <a:pt x="668" y="112"/>
                    </a:cubicBezTo>
                    <a:cubicBezTo>
                      <a:pt x="668" y="118"/>
                      <a:pt x="669" y="123"/>
                      <a:pt x="671" y="125"/>
                    </a:cubicBezTo>
                    <a:cubicBezTo>
                      <a:pt x="674" y="128"/>
                      <a:pt x="677" y="129"/>
                      <a:pt x="682" y="129"/>
                    </a:cubicBezTo>
                    <a:cubicBezTo>
                      <a:pt x="685" y="129"/>
                      <a:pt x="689" y="128"/>
                      <a:pt x="692" y="126"/>
                    </a:cubicBezTo>
                    <a:cubicBezTo>
                      <a:pt x="692" y="138"/>
                      <a:pt x="692" y="138"/>
                      <a:pt x="692" y="138"/>
                    </a:cubicBezTo>
                    <a:cubicBezTo>
                      <a:pt x="692" y="138"/>
                      <a:pt x="692" y="138"/>
                      <a:pt x="692" y="138"/>
                    </a:cubicBezTo>
                    <a:close/>
                    <a:moveTo>
                      <a:pt x="849" y="73"/>
                    </a:moveTo>
                    <a:cubicBezTo>
                      <a:pt x="849" y="87"/>
                      <a:pt x="846" y="98"/>
                      <a:pt x="841" y="108"/>
                    </a:cubicBezTo>
                    <a:cubicBezTo>
                      <a:pt x="835" y="118"/>
                      <a:pt x="827" y="126"/>
                      <a:pt x="816" y="132"/>
                    </a:cubicBezTo>
                    <a:cubicBezTo>
                      <a:pt x="806" y="137"/>
                      <a:pt x="794" y="139"/>
                      <a:pt x="780" y="139"/>
                    </a:cubicBezTo>
                    <a:cubicBezTo>
                      <a:pt x="746" y="139"/>
                      <a:pt x="746" y="139"/>
                      <a:pt x="746" y="139"/>
                    </a:cubicBezTo>
                    <a:cubicBezTo>
                      <a:pt x="746" y="10"/>
                      <a:pt x="746" y="10"/>
                      <a:pt x="746" y="10"/>
                    </a:cubicBezTo>
                    <a:cubicBezTo>
                      <a:pt x="782" y="10"/>
                      <a:pt x="782" y="10"/>
                      <a:pt x="782" y="10"/>
                    </a:cubicBezTo>
                    <a:cubicBezTo>
                      <a:pt x="827" y="10"/>
                      <a:pt x="849" y="31"/>
                      <a:pt x="849" y="73"/>
                    </a:cubicBezTo>
                    <a:close/>
                    <a:moveTo>
                      <a:pt x="834" y="74"/>
                    </a:moveTo>
                    <a:cubicBezTo>
                      <a:pt x="834" y="40"/>
                      <a:pt x="816" y="24"/>
                      <a:pt x="781" y="24"/>
                    </a:cubicBezTo>
                    <a:cubicBezTo>
                      <a:pt x="761" y="24"/>
                      <a:pt x="761" y="24"/>
                      <a:pt x="761" y="24"/>
                    </a:cubicBezTo>
                    <a:cubicBezTo>
                      <a:pt x="761" y="126"/>
                      <a:pt x="761" y="126"/>
                      <a:pt x="761" y="126"/>
                    </a:cubicBezTo>
                    <a:cubicBezTo>
                      <a:pt x="780" y="126"/>
                      <a:pt x="780" y="126"/>
                      <a:pt x="780" y="126"/>
                    </a:cubicBezTo>
                    <a:cubicBezTo>
                      <a:pt x="797" y="126"/>
                      <a:pt x="810" y="121"/>
                      <a:pt x="820" y="113"/>
                    </a:cubicBezTo>
                    <a:cubicBezTo>
                      <a:pt x="829" y="104"/>
                      <a:pt x="834" y="90"/>
                      <a:pt x="834" y="74"/>
                    </a:cubicBezTo>
                    <a:close/>
                    <a:moveTo>
                      <a:pt x="940" y="47"/>
                    </a:moveTo>
                    <a:cubicBezTo>
                      <a:pt x="899" y="155"/>
                      <a:pt x="899" y="155"/>
                      <a:pt x="899" y="155"/>
                    </a:cubicBezTo>
                    <a:cubicBezTo>
                      <a:pt x="891" y="173"/>
                      <a:pt x="880" y="183"/>
                      <a:pt x="866" y="183"/>
                    </a:cubicBezTo>
                    <a:cubicBezTo>
                      <a:pt x="863" y="183"/>
                      <a:pt x="860" y="183"/>
                      <a:pt x="857" y="182"/>
                    </a:cubicBezTo>
                    <a:cubicBezTo>
                      <a:pt x="857" y="169"/>
                      <a:pt x="857" y="169"/>
                      <a:pt x="857" y="169"/>
                    </a:cubicBezTo>
                    <a:cubicBezTo>
                      <a:pt x="860" y="170"/>
                      <a:pt x="863" y="170"/>
                      <a:pt x="866" y="170"/>
                    </a:cubicBezTo>
                    <a:cubicBezTo>
                      <a:pt x="874" y="170"/>
                      <a:pt x="879" y="166"/>
                      <a:pt x="882" y="158"/>
                    </a:cubicBezTo>
                    <a:cubicBezTo>
                      <a:pt x="890" y="139"/>
                      <a:pt x="890" y="139"/>
                      <a:pt x="890" y="139"/>
                    </a:cubicBezTo>
                    <a:cubicBezTo>
                      <a:pt x="854" y="47"/>
                      <a:pt x="854" y="47"/>
                      <a:pt x="854" y="47"/>
                    </a:cubicBezTo>
                    <a:cubicBezTo>
                      <a:pt x="871" y="47"/>
                      <a:pt x="871" y="47"/>
                      <a:pt x="871" y="47"/>
                    </a:cubicBezTo>
                    <a:cubicBezTo>
                      <a:pt x="895" y="118"/>
                      <a:pt x="895" y="118"/>
                      <a:pt x="895" y="118"/>
                    </a:cubicBezTo>
                    <a:cubicBezTo>
                      <a:pt x="897" y="125"/>
                      <a:pt x="897" y="125"/>
                      <a:pt x="897" y="125"/>
                    </a:cubicBezTo>
                    <a:cubicBezTo>
                      <a:pt x="898" y="125"/>
                      <a:pt x="898" y="125"/>
                      <a:pt x="898" y="125"/>
                    </a:cubicBezTo>
                    <a:cubicBezTo>
                      <a:pt x="898" y="124"/>
                      <a:pt x="899" y="122"/>
                      <a:pt x="899" y="118"/>
                    </a:cubicBezTo>
                    <a:cubicBezTo>
                      <a:pt x="926" y="47"/>
                      <a:pt x="926" y="47"/>
                      <a:pt x="926" y="47"/>
                    </a:cubicBezTo>
                    <a:cubicBezTo>
                      <a:pt x="940" y="47"/>
                      <a:pt x="940" y="47"/>
                      <a:pt x="940" y="47"/>
                    </a:cubicBezTo>
                    <a:cubicBezTo>
                      <a:pt x="940" y="47"/>
                      <a:pt x="940" y="47"/>
                      <a:pt x="940" y="47"/>
                    </a:cubicBezTo>
                    <a:close/>
                    <a:moveTo>
                      <a:pt x="1028" y="139"/>
                    </a:moveTo>
                    <a:cubicBezTo>
                      <a:pt x="1012" y="139"/>
                      <a:pt x="1012" y="139"/>
                      <a:pt x="1012" y="139"/>
                    </a:cubicBezTo>
                    <a:cubicBezTo>
                      <a:pt x="1012" y="87"/>
                      <a:pt x="1012" y="87"/>
                      <a:pt x="1012" y="87"/>
                    </a:cubicBezTo>
                    <a:cubicBezTo>
                      <a:pt x="1012" y="67"/>
                      <a:pt x="1006" y="58"/>
                      <a:pt x="992" y="58"/>
                    </a:cubicBezTo>
                    <a:cubicBezTo>
                      <a:pt x="985" y="58"/>
                      <a:pt x="978" y="60"/>
                      <a:pt x="974" y="65"/>
                    </a:cubicBezTo>
                    <a:cubicBezTo>
                      <a:pt x="968" y="71"/>
                      <a:pt x="966" y="78"/>
                      <a:pt x="966" y="87"/>
                    </a:cubicBezTo>
                    <a:cubicBezTo>
                      <a:pt x="966" y="139"/>
                      <a:pt x="966" y="139"/>
                      <a:pt x="966" y="139"/>
                    </a:cubicBezTo>
                    <a:cubicBezTo>
                      <a:pt x="951" y="139"/>
                      <a:pt x="951" y="139"/>
                      <a:pt x="951" y="139"/>
                    </a:cubicBezTo>
                    <a:cubicBezTo>
                      <a:pt x="951" y="47"/>
                      <a:pt x="951" y="47"/>
                      <a:pt x="951" y="47"/>
                    </a:cubicBezTo>
                    <a:cubicBezTo>
                      <a:pt x="966" y="47"/>
                      <a:pt x="966" y="47"/>
                      <a:pt x="966" y="47"/>
                    </a:cubicBezTo>
                    <a:cubicBezTo>
                      <a:pt x="966" y="62"/>
                      <a:pt x="966" y="62"/>
                      <a:pt x="966" y="62"/>
                    </a:cubicBezTo>
                    <a:cubicBezTo>
                      <a:pt x="967" y="62"/>
                      <a:pt x="967" y="62"/>
                      <a:pt x="967" y="62"/>
                    </a:cubicBezTo>
                    <a:cubicBezTo>
                      <a:pt x="974" y="50"/>
                      <a:pt x="983" y="44"/>
                      <a:pt x="996" y="44"/>
                    </a:cubicBezTo>
                    <a:cubicBezTo>
                      <a:pt x="1007" y="44"/>
                      <a:pt x="1015" y="48"/>
                      <a:pt x="1020" y="54"/>
                    </a:cubicBezTo>
                    <a:cubicBezTo>
                      <a:pt x="1024" y="61"/>
                      <a:pt x="1028" y="70"/>
                      <a:pt x="1028" y="83"/>
                    </a:cubicBezTo>
                    <a:cubicBezTo>
                      <a:pt x="1028" y="139"/>
                      <a:pt x="1028" y="139"/>
                      <a:pt x="1028" y="139"/>
                    </a:cubicBezTo>
                    <a:cubicBezTo>
                      <a:pt x="1028" y="139"/>
                      <a:pt x="1028" y="139"/>
                      <a:pt x="1028" y="139"/>
                    </a:cubicBezTo>
                    <a:close/>
                    <a:moveTo>
                      <a:pt x="1115" y="139"/>
                    </a:moveTo>
                    <a:cubicBezTo>
                      <a:pt x="1101" y="139"/>
                      <a:pt x="1101" y="139"/>
                      <a:pt x="1101" y="139"/>
                    </a:cubicBezTo>
                    <a:cubicBezTo>
                      <a:pt x="1101" y="125"/>
                      <a:pt x="1101" y="125"/>
                      <a:pt x="1101" y="125"/>
                    </a:cubicBezTo>
                    <a:cubicBezTo>
                      <a:pt x="1100" y="125"/>
                      <a:pt x="1100" y="125"/>
                      <a:pt x="1100" y="125"/>
                    </a:cubicBezTo>
                    <a:cubicBezTo>
                      <a:pt x="1094" y="136"/>
                      <a:pt x="1084" y="142"/>
                      <a:pt x="1072" y="142"/>
                    </a:cubicBezTo>
                    <a:cubicBezTo>
                      <a:pt x="1063" y="142"/>
                      <a:pt x="1057" y="139"/>
                      <a:pt x="1051" y="135"/>
                    </a:cubicBezTo>
                    <a:cubicBezTo>
                      <a:pt x="1046" y="130"/>
                      <a:pt x="1043" y="124"/>
                      <a:pt x="1043" y="115"/>
                    </a:cubicBezTo>
                    <a:cubicBezTo>
                      <a:pt x="1043" y="98"/>
                      <a:pt x="1053" y="88"/>
                      <a:pt x="1073" y="84"/>
                    </a:cubicBezTo>
                    <a:cubicBezTo>
                      <a:pt x="1101" y="81"/>
                      <a:pt x="1101" y="81"/>
                      <a:pt x="1101" y="81"/>
                    </a:cubicBezTo>
                    <a:cubicBezTo>
                      <a:pt x="1101" y="65"/>
                      <a:pt x="1094" y="58"/>
                      <a:pt x="1081" y="58"/>
                    </a:cubicBezTo>
                    <a:cubicBezTo>
                      <a:pt x="1071" y="58"/>
                      <a:pt x="1061" y="61"/>
                      <a:pt x="1052" y="69"/>
                    </a:cubicBezTo>
                    <a:cubicBezTo>
                      <a:pt x="1052" y="54"/>
                      <a:pt x="1052" y="54"/>
                      <a:pt x="1052" y="54"/>
                    </a:cubicBezTo>
                    <a:cubicBezTo>
                      <a:pt x="1054" y="51"/>
                      <a:pt x="1059" y="49"/>
                      <a:pt x="1066" y="47"/>
                    </a:cubicBezTo>
                    <a:cubicBezTo>
                      <a:pt x="1072" y="45"/>
                      <a:pt x="1078" y="44"/>
                      <a:pt x="1083" y="44"/>
                    </a:cubicBezTo>
                    <a:cubicBezTo>
                      <a:pt x="1104" y="44"/>
                      <a:pt x="1115" y="56"/>
                      <a:pt x="1115" y="79"/>
                    </a:cubicBezTo>
                    <a:cubicBezTo>
                      <a:pt x="1115" y="139"/>
                      <a:pt x="1115" y="139"/>
                      <a:pt x="1115" y="139"/>
                    </a:cubicBezTo>
                    <a:cubicBezTo>
                      <a:pt x="1115" y="139"/>
                      <a:pt x="1115" y="139"/>
                      <a:pt x="1115" y="139"/>
                    </a:cubicBezTo>
                    <a:close/>
                    <a:moveTo>
                      <a:pt x="1101" y="93"/>
                    </a:moveTo>
                    <a:cubicBezTo>
                      <a:pt x="1079" y="96"/>
                      <a:pt x="1079" y="96"/>
                      <a:pt x="1079" y="96"/>
                    </a:cubicBezTo>
                    <a:cubicBezTo>
                      <a:pt x="1071" y="97"/>
                      <a:pt x="1066" y="98"/>
                      <a:pt x="1062" y="101"/>
                    </a:cubicBezTo>
                    <a:cubicBezTo>
                      <a:pt x="1059" y="104"/>
                      <a:pt x="1058" y="108"/>
                      <a:pt x="1058" y="113"/>
                    </a:cubicBezTo>
                    <a:cubicBezTo>
                      <a:pt x="1058" y="118"/>
                      <a:pt x="1059" y="122"/>
                      <a:pt x="1062" y="125"/>
                    </a:cubicBezTo>
                    <a:cubicBezTo>
                      <a:pt x="1066" y="128"/>
                      <a:pt x="1070" y="129"/>
                      <a:pt x="1076" y="129"/>
                    </a:cubicBezTo>
                    <a:cubicBezTo>
                      <a:pt x="1083" y="129"/>
                      <a:pt x="1089" y="127"/>
                      <a:pt x="1094" y="121"/>
                    </a:cubicBezTo>
                    <a:cubicBezTo>
                      <a:pt x="1098" y="116"/>
                      <a:pt x="1101" y="110"/>
                      <a:pt x="1101" y="102"/>
                    </a:cubicBezTo>
                    <a:cubicBezTo>
                      <a:pt x="1101" y="93"/>
                      <a:pt x="1101" y="93"/>
                      <a:pt x="1101" y="93"/>
                    </a:cubicBezTo>
                    <a:cubicBezTo>
                      <a:pt x="1101" y="93"/>
                      <a:pt x="1101" y="93"/>
                      <a:pt x="1101" y="93"/>
                    </a:cubicBezTo>
                    <a:close/>
                    <a:moveTo>
                      <a:pt x="1267" y="139"/>
                    </a:moveTo>
                    <a:cubicBezTo>
                      <a:pt x="1253" y="139"/>
                      <a:pt x="1253" y="139"/>
                      <a:pt x="1253" y="139"/>
                    </a:cubicBezTo>
                    <a:cubicBezTo>
                      <a:pt x="1253" y="87"/>
                      <a:pt x="1253" y="87"/>
                      <a:pt x="1253" y="87"/>
                    </a:cubicBezTo>
                    <a:cubicBezTo>
                      <a:pt x="1253" y="76"/>
                      <a:pt x="1252" y="69"/>
                      <a:pt x="1248" y="64"/>
                    </a:cubicBezTo>
                    <a:cubicBezTo>
                      <a:pt x="1245" y="59"/>
                      <a:pt x="1240" y="58"/>
                      <a:pt x="1233" y="58"/>
                    </a:cubicBezTo>
                    <a:cubicBezTo>
                      <a:pt x="1226" y="58"/>
                      <a:pt x="1221" y="60"/>
                      <a:pt x="1217" y="66"/>
                    </a:cubicBezTo>
                    <a:cubicBezTo>
                      <a:pt x="1212" y="72"/>
                      <a:pt x="1210" y="78"/>
                      <a:pt x="1210" y="87"/>
                    </a:cubicBezTo>
                    <a:cubicBezTo>
                      <a:pt x="1210" y="139"/>
                      <a:pt x="1210" y="139"/>
                      <a:pt x="1210" y="139"/>
                    </a:cubicBezTo>
                    <a:cubicBezTo>
                      <a:pt x="1196" y="139"/>
                      <a:pt x="1196" y="139"/>
                      <a:pt x="1196" y="139"/>
                    </a:cubicBezTo>
                    <a:cubicBezTo>
                      <a:pt x="1196" y="84"/>
                      <a:pt x="1196" y="84"/>
                      <a:pt x="1196" y="84"/>
                    </a:cubicBezTo>
                    <a:cubicBezTo>
                      <a:pt x="1196" y="67"/>
                      <a:pt x="1189" y="58"/>
                      <a:pt x="1175" y="58"/>
                    </a:cubicBezTo>
                    <a:cubicBezTo>
                      <a:pt x="1169" y="58"/>
                      <a:pt x="1163" y="60"/>
                      <a:pt x="1159" y="65"/>
                    </a:cubicBezTo>
                    <a:cubicBezTo>
                      <a:pt x="1155" y="71"/>
                      <a:pt x="1153" y="78"/>
                      <a:pt x="1153" y="87"/>
                    </a:cubicBezTo>
                    <a:cubicBezTo>
                      <a:pt x="1153" y="139"/>
                      <a:pt x="1153" y="139"/>
                      <a:pt x="1153" y="139"/>
                    </a:cubicBezTo>
                    <a:cubicBezTo>
                      <a:pt x="1138" y="139"/>
                      <a:pt x="1138" y="139"/>
                      <a:pt x="1138" y="139"/>
                    </a:cubicBezTo>
                    <a:cubicBezTo>
                      <a:pt x="1138" y="47"/>
                      <a:pt x="1138" y="47"/>
                      <a:pt x="1138" y="47"/>
                    </a:cubicBezTo>
                    <a:cubicBezTo>
                      <a:pt x="1153" y="47"/>
                      <a:pt x="1153" y="47"/>
                      <a:pt x="1153" y="47"/>
                    </a:cubicBezTo>
                    <a:cubicBezTo>
                      <a:pt x="1153" y="61"/>
                      <a:pt x="1153" y="61"/>
                      <a:pt x="1153" y="61"/>
                    </a:cubicBezTo>
                    <a:cubicBezTo>
                      <a:pt x="1153" y="61"/>
                      <a:pt x="1153" y="61"/>
                      <a:pt x="1153" y="61"/>
                    </a:cubicBezTo>
                    <a:cubicBezTo>
                      <a:pt x="1159" y="50"/>
                      <a:pt x="1169" y="44"/>
                      <a:pt x="1181" y="44"/>
                    </a:cubicBezTo>
                    <a:cubicBezTo>
                      <a:pt x="1187" y="44"/>
                      <a:pt x="1192" y="47"/>
                      <a:pt x="1198" y="50"/>
                    </a:cubicBezTo>
                    <a:cubicBezTo>
                      <a:pt x="1202" y="53"/>
                      <a:pt x="1206" y="58"/>
                      <a:pt x="1207" y="64"/>
                    </a:cubicBezTo>
                    <a:cubicBezTo>
                      <a:pt x="1214" y="51"/>
                      <a:pt x="1224" y="44"/>
                      <a:pt x="1238" y="44"/>
                    </a:cubicBezTo>
                    <a:cubicBezTo>
                      <a:pt x="1258" y="44"/>
                      <a:pt x="1267" y="58"/>
                      <a:pt x="1267" y="83"/>
                    </a:cubicBezTo>
                    <a:cubicBezTo>
                      <a:pt x="1267" y="139"/>
                      <a:pt x="1267" y="139"/>
                      <a:pt x="1267" y="139"/>
                    </a:cubicBezTo>
                    <a:cubicBezTo>
                      <a:pt x="1267" y="139"/>
                      <a:pt x="1267" y="139"/>
                      <a:pt x="1267" y="139"/>
                    </a:cubicBezTo>
                    <a:close/>
                    <a:moveTo>
                      <a:pt x="1391" y="135"/>
                    </a:moveTo>
                    <a:cubicBezTo>
                      <a:pt x="1385" y="140"/>
                      <a:pt x="1377" y="142"/>
                      <a:pt x="1367" y="142"/>
                    </a:cubicBezTo>
                    <a:cubicBezTo>
                      <a:pt x="1359" y="142"/>
                      <a:pt x="1351" y="140"/>
                      <a:pt x="1344" y="136"/>
                    </a:cubicBezTo>
                    <a:cubicBezTo>
                      <a:pt x="1338" y="133"/>
                      <a:pt x="1333" y="127"/>
                      <a:pt x="1329" y="119"/>
                    </a:cubicBezTo>
                    <a:cubicBezTo>
                      <a:pt x="1325" y="113"/>
                      <a:pt x="1323" y="104"/>
                      <a:pt x="1323" y="96"/>
                    </a:cubicBezTo>
                    <a:cubicBezTo>
                      <a:pt x="1323" y="80"/>
                      <a:pt x="1328" y="68"/>
                      <a:pt x="1336" y="59"/>
                    </a:cubicBezTo>
                    <a:cubicBezTo>
                      <a:pt x="1345" y="49"/>
                      <a:pt x="1357" y="44"/>
                      <a:pt x="1371" y="44"/>
                    </a:cubicBezTo>
                    <a:cubicBezTo>
                      <a:pt x="1379" y="44"/>
                      <a:pt x="1386" y="46"/>
                      <a:pt x="1392" y="49"/>
                    </a:cubicBezTo>
                    <a:cubicBezTo>
                      <a:pt x="1392" y="64"/>
                      <a:pt x="1392" y="64"/>
                      <a:pt x="1392" y="64"/>
                    </a:cubicBezTo>
                    <a:cubicBezTo>
                      <a:pt x="1386" y="59"/>
                      <a:pt x="1377" y="58"/>
                      <a:pt x="1370" y="58"/>
                    </a:cubicBezTo>
                    <a:cubicBezTo>
                      <a:pt x="1361" y="58"/>
                      <a:pt x="1353" y="61"/>
                      <a:pt x="1347" y="68"/>
                    </a:cubicBezTo>
                    <a:cubicBezTo>
                      <a:pt x="1341" y="74"/>
                      <a:pt x="1339" y="84"/>
                      <a:pt x="1339" y="94"/>
                    </a:cubicBezTo>
                    <a:cubicBezTo>
                      <a:pt x="1339" y="105"/>
                      <a:pt x="1341" y="113"/>
                      <a:pt x="1347" y="120"/>
                    </a:cubicBezTo>
                    <a:cubicBezTo>
                      <a:pt x="1352" y="126"/>
                      <a:pt x="1360" y="129"/>
                      <a:pt x="1369" y="129"/>
                    </a:cubicBezTo>
                    <a:cubicBezTo>
                      <a:pt x="1377" y="129"/>
                      <a:pt x="1385" y="127"/>
                      <a:pt x="1391" y="121"/>
                    </a:cubicBezTo>
                    <a:cubicBezTo>
                      <a:pt x="1391" y="135"/>
                      <a:pt x="1391" y="135"/>
                      <a:pt x="1391" y="135"/>
                    </a:cubicBezTo>
                    <a:cubicBezTo>
                      <a:pt x="1391" y="135"/>
                      <a:pt x="1391" y="135"/>
                      <a:pt x="1391" y="135"/>
                    </a:cubicBezTo>
                    <a:close/>
                    <a:moveTo>
                      <a:pt x="1460" y="115"/>
                    </a:moveTo>
                    <a:cubicBezTo>
                      <a:pt x="1460" y="123"/>
                      <a:pt x="1457" y="130"/>
                      <a:pt x="1450" y="134"/>
                    </a:cubicBezTo>
                    <a:cubicBezTo>
                      <a:pt x="1444" y="139"/>
                      <a:pt x="1436" y="142"/>
                      <a:pt x="1426" y="142"/>
                    </a:cubicBezTo>
                    <a:cubicBezTo>
                      <a:pt x="1417" y="142"/>
                      <a:pt x="1410" y="140"/>
                      <a:pt x="1403" y="136"/>
                    </a:cubicBezTo>
                    <a:cubicBezTo>
                      <a:pt x="1403" y="120"/>
                      <a:pt x="1403" y="120"/>
                      <a:pt x="1403" y="120"/>
                    </a:cubicBezTo>
                    <a:cubicBezTo>
                      <a:pt x="1411" y="127"/>
                      <a:pt x="1419" y="129"/>
                      <a:pt x="1427" y="129"/>
                    </a:cubicBezTo>
                    <a:cubicBezTo>
                      <a:pt x="1438" y="129"/>
                      <a:pt x="1444" y="125"/>
                      <a:pt x="1444" y="116"/>
                    </a:cubicBezTo>
                    <a:cubicBezTo>
                      <a:pt x="1444" y="113"/>
                      <a:pt x="1443" y="110"/>
                      <a:pt x="1441" y="108"/>
                    </a:cubicBezTo>
                    <a:cubicBezTo>
                      <a:pt x="1438" y="105"/>
                      <a:pt x="1433" y="103"/>
                      <a:pt x="1425" y="98"/>
                    </a:cubicBezTo>
                    <a:cubicBezTo>
                      <a:pt x="1418" y="96"/>
                      <a:pt x="1412" y="92"/>
                      <a:pt x="1408" y="88"/>
                    </a:cubicBezTo>
                    <a:cubicBezTo>
                      <a:pt x="1405" y="84"/>
                      <a:pt x="1403" y="78"/>
                      <a:pt x="1403" y="72"/>
                    </a:cubicBezTo>
                    <a:cubicBezTo>
                      <a:pt x="1403" y="64"/>
                      <a:pt x="1406" y="58"/>
                      <a:pt x="1413" y="53"/>
                    </a:cubicBezTo>
                    <a:cubicBezTo>
                      <a:pt x="1419" y="47"/>
                      <a:pt x="1426" y="44"/>
                      <a:pt x="1435" y="44"/>
                    </a:cubicBezTo>
                    <a:cubicBezTo>
                      <a:pt x="1443" y="44"/>
                      <a:pt x="1449" y="46"/>
                      <a:pt x="1455" y="49"/>
                    </a:cubicBezTo>
                    <a:cubicBezTo>
                      <a:pt x="1455" y="64"/>
                      <a:pt x="1455" y="64"/>
                      <a:pt x="1455" y="64"/>
                    </a:cubicBezTo>
                    <a:cubicBezTo>
                      <a:pt x="1449" y="59"/>
                      <a:pt x="1443" y="58"/>
                      <a:pt x="1434" y="58"/>
                    </a:cubicBezTo>
                    <a:cubicBezTo>
                      <a:pt x="1430" y="58"/>
                      <a:pt x="1426" y="58"/>
                      <a:pt x="1423" y="61"/>
                    </a:cubicBezTo>
                    <a:cubicBezTo>
                      <a:pt x="1419" y="64"/>
                      <a:pt x="1419" y="67"/>
                      <a:pt x="1419" y="70"/>
                    </a:cubicBezTo>
                    <a:cubicBezTo>
                      <a:pt x="1419" y="74"/>
                      <a:pt x="1419" y="78"/>
                      <a:pt x="1422" y="79"/>
                    </a:cubicBezTo>
                    <a:cubicBezTo>
                      <a:pt x="1424" y="82"/>
                      <a:pt x="1429" y="84"/>
                      <a:pt x="1435" y="88"/>
                    </a:cubicBezTo>
                    <a:cubicBezTo>
                      <a:pt x="1444" y="91"/>
                      <a:pt x="1451" y="95"/>
                      <a:pt x="1454" y="99"/>
                    </a:cubicBezTo>
                    <a:cubicBezTo>
                      <a:pt x="1458" y="104"/>
                      <a:pt x="1460" y="109"/>
                      <a:pt x="1460" y="115"/>
                    </a:cubicBezTo>
                    <a:close/>
                    <a:moveTo>
                      <a:pt x="1308" y="16"/>
                    </a:moveTo>
                    <a:cubicBezTo>
                      <a:pt x="1308" y="19"/>
                      <a:pt x="1307" y="21"/>
                      <a:pt x="1305" y="24"/>
                    </a:cubicBezTo>
                    <a:cubicBezTo>
                      <a:pt x="1303" y="25"/>
                      <a:pt x="1301" y="26"/>
                      <a:pt x="1299" y="26"/>
                    </a:cubicBezTo>
                    <a:cubicBezTo>
                      <a:pt x="1295" y="26"/>
                      <a:pt x="1294" y="25"/>
                      <a:pt x="1292" y="24"/>
                    </a:cubicBezTo>
                    <a:cubicBezTo>
                      <a:pt x="1289" y="21"/>
                      <a:pt x="1289" y="19"/>
                      <a:pt x="1289" y="16"/>
                    </a:cubicBezTo>
                    <a:cubicBezTo>
                      <a:pt x="1289" y="14"/>
                      <a:pt x="1289" y="11"/>
                      <a:pt x="1292" y="9"/>
                    </a:cubicBezTo>
                    <a:cubicBezTo>
                      <a:pt x="1294" y="7"/>
                      <a:pt x="1295" y="7"/>
                      <a:pt x="1299" y="7"/>
                    </a:cubicBezTo>
                    <a:cubicBezTo>
                      <a:pt x="1301" y="7"/>
                      <a:pt x="1303" y="7"/>
                      <a:pt x="1305" y="9"/>
                    </a:cubicBezTo>
                    <a:cubicBezTo>
                      <a:pt x="1307" y="11"/>
                      <a:pt x="1308" y="14"/>
                      <a:pt x="1308" y="16"/>
                    </a:cubicBezTo>
                    <a:close/>
                    <a:moveTo>
                      <a:pt x="1305" y="139"/>
                    </a:moveTo>
                    <a:cubicBezTo>
                      <a:pt x="1291" y="139"/>
                      <a:pt x="1291" y="139"/>
                      <a:pt x="1291" y="139"/>
                    </a:cubicBezTo>
                    <a:cubicBezTo>
                      <a:pt x="1291" y="47"/>
                      <a:pt x="1291" y="47"/>
                      <a:pt x="1291" y="47"/>
                    </a:cubicBezTo>
                    <a:cubicBezTo>
                      <a:pt x="1305" y="47"/>
                      <a:pt x="1305" y="47"/>
                      <a:pt x="1305" y="47"/>
                    </a:cubicBezTo>
                    <a:cubicBezTo>
                      <a:pt x="1305" y="139"/>
                      <a:pt x="1305" y="139"/>
                      <a:pt x="1305" y="139"/>
                    </a:cubicBezTo>
                    <a:cubicBezTo>
                      <a:pt x="1305" y="139"/>
                      <a:pt x="1305" y="139"/>
                      <a:pt x="1305" y="1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Footer Placeholder 4"/>
          <p:cNvSpPr>
            <a:spLocks noGrp="1"/>
          </p:cNvSpPr>
          <p:nvPr>
            <p:ph type="ftr" sz="quarter" idx="16"/>
          </p:nvPr>
        </p:nvSpPr>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Intro to the Office add-ins</a:t>
            </a:r>
          </a:p>
          <a:p>
            <a:endParaRPr lang="en-US" dirty="0"/>
          </a:p>
        </p:txBody>
      </p:sp>
    </p:spTree>
    <p:extLst>
      <p:ext uri="{BB962C8B-B14F-4D97-AF65-F5344CB8AC3E}">
        <p14:creationId xmlns:p14="http://schemas.microsoft.com/office/powerpoint/2010/main" val="243741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22619E-6 5.44712E-7 L -0.19071 5.44712E-7 " pathEditMode="relative" rAng="0" ptsTypes="AA">
                                      <p:cBhvr>
                                        <p:cTn id="6" dur="800" fill="hold"/>
                                        <p:tgtEl>
                                          <p:spTgt spid="175"/>
                                        </p:tgtEl>
                                        <p:attrNameLst>
                                          <p:attrName>ppt_x</p:attrName>
                                          <p:attrName>ppt_y</p:attrName>
                                        </p:attrNameLst>
                                      </p:cBhvr>
                                      <p:rCtr x="-9740" y="0"/>
                                    </p:animMotion>
                                  </p:childTnLst>
                                </p:cTn>
                              </p:par>
                              <p:par>
                                <p:cTn id="7" presetID="63" presetClass="path" presetSubtype="0" accel="50000" decel="50000" fill="hold" nodeType="withEffect">
                                  <p:stCondLst>
                                    <p:cond delay="0"/>
                                  </p:stCondLst>
                                  <p:childTnLst>
                                    <p:animMotion origin="layout" path="M -4.23283E-6 5.44712E-7 L 0.19007 5.44712E-7 " pathEditMode="relative" rAng="0" ptsTypes="AA">
                                      <p:cBhvr>
                                        <p:cTn id="8" dur="800" fill="hold"/>
                                        <p:tgtEl>
                                          <p:spTgt spid="3"/>
                                        </p:tgtEl>
                                        <p:attrNameLst>
                                          <p:attrName>ppt_x</p:attrName>
                                          <p:attrName>ppt_y</p:attrName>
                                        </p:attrNameLst>
                                      </p:cBhvr>
                                      <p:rCtr x="10212" y="0"/>
                                    </p:animMotion>
                                  </p:childTnLst>
                                </p:cTn>
                              </p:par>
                              <p:par>
                                <p:cTn id="9" presetID="10" presetClass="entr" presetSubtype="0" fill="hold" grpId="0" nodeType="withEffect">
                                  <p:stCondLst>
                                    <p:cond delay="85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2000"/>
                                        <p:tgtEl>
                                          <p:spTgt spid="136"/>
                                        </p:tgtEl>
                                      </p:cBhvr>
                                    </p:animEffect>
                                  </p:childTnLst>
                                </p:cTn>
                              </p:par>
                              <p:par>
                                <p:cTn id="12" presetID="10" presetClass="entr" presetSubtype="0" fill="hold" nodeType="withEffect">
                                  <p:stCondLst>
                                    <p:cond delay="105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2000"/>
                                        <p:tgtEl>
                                          <p:spTgt spid="144"/>
                                        </p:tgtEl>
                                      </p:cBhvr>
                                    </p:animEffect>
                                  </p:childTnLst>
                                </p:cTn>
                              </p:par>
                              <p:par>
                                <p:cTn id="15" presetID="10" presetClass="entr" presetSubtype="0" fill="hold" nodeType="withEffect">
                                  <p:stCondLst>
                                    <p:cond delay="115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2000"/>
                                        <p:tgtEl>
                                          <p:spTgt spid="138"/>
                                        </p:tgtEl>
                                      </p:cBhvr>
                                    </p:animEffect>
                                  </p:childTnLst>
                                </p:cTn>
                              </p:par>
                              <p:par>
                                <p:cTn id="18" presetID="10" presetClass="entr" presetSubtype="0" fill="hold" nodeType="withEffect">
                                  <p:stCondLst>
                                    <p:cond delay="125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2000"/>
                                        <p:tgtEl>
                                          <p:spTgt spid="141"/>
                                        </p:tgtEl>
                                      </p:cBhvr>
                                    </p:animEffect>
                                  </p:childTnLst>
                                </p:cTn>
                              </p:par>
                              <p:par>
                                <p:cTn id="21" presetID="10" presetClass="entr" presetSubtype="0" fill="hold" nodeType="withEffect">
                                  <p:stCondLst>
                                    <p:cond delay="135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2000"/>
                                        <p:tgtEl>
                                          <p:spTgt spid="153"/>
                                        </p:tgtEl>
                                      </p:cBhvr>
                                    </p:animEffect>
                                  </p:childTnLst>
                                </p:cTn>
                              </p:par>
                              <p:par>
                                <p:cTn id="24" presetID="10" presetClass="entr" presetSubtype="0" fill="hold" nodeType="withEffect">
                                  <p:stCondLst>
                                    <p:cond delay="145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2000"/>
                                        <p:tgtEl>
                                          <p:spTgt spid="147"/>
                                        </p:tgtEl>
                                      </p:cBhvr>
                                    </p:animEffect>
                                  </p:childTnLst>
                                </p:cTn>
                              </p:par>
                              <p:par>
                                <p:cTn id="27" presetID="10" presetClass="entr" presetSubtype="0" fill="hold" nodeType="withEffect">
                                  <p:stCondLst>
                                    <p:cond delay="155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2000"/>
                                        <p:tgtEl>
                                          <p:spTgt spid="150"/>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2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p:cNvSpPr>
            <a:spLocks noGrp="1"/>
          </p:cNvSpPr>
          <p:nvPr>
            <p:ph type="body" sz="quarter" idx="11"/>
          </p:nvPr>
        </p:nvSpPr>
        <p:spPr>
          <a:xfrm>
            <a:off x="2103438" y="1799886"/>
            <a:ext cx="5938838" cy="1846659"/>
          </a:xfrm>
        </p:spPr>
        <p:txBody>
          <a:bodyPr/>
          <a:lstStyle/>
          <a:p>
            <a:r>
              <a:rPr lang="en-US" dirty="0"/>
              <a:t>Demo</a:t>
            </a:r>
            <a:br>
              <a:rPr lang="en-US" dirty="0"/>
            </a:br>
            <a:r>
              <a:rPr lang="en-US" dirty="0"/>
              <a:t>Adding your </a:t>
            </a:r>
            <a:br>
              <a:rPr lang="en-US" dirty="0"/>
            </a:br>
            <a:r>
              <a:rPr lang="en-US" dirty="0"/>
              <a:t>first add-in</a:t>
            </a:r>
          </a:p>
        </p:txBody>
      </p:sp>
      <p:sp>
        <p:nvSpPr>
          <p:cNvPr id="57" name="Text Placeholder 56"/>
          <p:cNvSpPr>
            <a:spLocks noGrp="1"/>
          </p:cNvSpPr>
          <p:nvPr>
            <p:ph type="body" sz="quarter" idx="12"/>
          </p:nvPr>
        </p:nvSpPr>
        <p:spPr/>
        <p:txBody>
          <a:bodyPr/>
          <a:lstStyle/>
          <a:p>
            <a:r>
              <a:rPr lang="en-US" dirty="0" smtClean="0"/>
              <a:t>2</a:t>
            </a:r>
            <a:endParaRPr lang="en-US" dirty="0"/>
          </a:p>
        </p:txBody>
      </p:sp>
      <p:grpSp>
        <p:nvGrpSpPr>
          <p:cNvPr id="6" name="Group 5"/>
          <p:cNvGrpSpPr/>
          <p:nvPr/>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6"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7"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8"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9"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0"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1"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2"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3"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4"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5"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0" name="Group 9"/>
              <p:cNvGrpSpPr/>
              <p:nvPr/>
            </p:nvGrpSpPr>
            <p:grpSpPr>
              <a:xfrm rot="1103645">
                <a:off x="6767684" y="1476299"/>
                <a:ext cx="1225678" cy="1846263"/>
                <a:chOff x="6413501" y="1441450"/>
                <a:chExt cx="1225678" cy="1846263"/>
              </a:xfrm>
            </p:grpSpPr>
            <p:sp>
              <p:nvSpPr>
                <p:cNvPr id="22"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3"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4"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5"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6"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7"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8"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9"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0"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1"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2"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3"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4"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5"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6"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7"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8"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9"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0"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1"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2"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3"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4"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5"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1" name="Group 10"/>
              <p:cNvGrpSpPr/>
              <p:nvPr/>
            </p:nvGrpSpPr>
            <p:grpSpPr>
              <a:xfrm>
                <a:off x="4243570" y="3315652"/>
                <a:ext cx="2525262" cy="593085"/>
                <a:chOff x="4243570" y="3315652"/>
                <a:chExt cx="2525262" cy="593085"/>
              </a:xfrm>
            </p:grpSpPr>
            <p:sp>
              <p:nvSpPr>
                <p:cNvPr id="19" name="Freeform 18"/>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0" name="Freeform 19"/>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1" name="Freeform 20"/>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grpSp>
            <p:nvGrpSpPr>
              <p:cNvPr id="12" name="Group 11"/>
              <p:cNvGrpSpPr/>
              <p:nvPr/>
            </p:nvGrpSpPr>
            <p:grpSpPr>
              <a:xfrm rot="2350315">
                <a:off x="5989331" y="2507581"/>
                <a:ext cx="598331" cy="829441"/>
                <a:chOff x="6006115" y="2691336"/>
                <a:chExt cx="598331" cy="829441"/>
              </a:xfrm>
            </p:grpSpPr>
            <p:sp>
              <p:nvSpPr>
                <p:cNvPr id="17" name="Freeform 16"/>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8" name="Rectangle 17"/>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3" name="Group 12"/>
              <p:cNvGrpSpPr/>
              <p:nvPr/>
            </p:nvGrpSpPr>
            <p:grpSpPr>
              <a:xfrm rot="19811762">
                <a:off x="6350661" y="2802697"/>
                <a:ext cx="602318" cy="827644"/>
                <a:chOff x="6280309" y="2808848"/>
                <a:chExt cx="602318" cy="827644"/>
              </a:xfrm>
            </p:grpSpPr>
            <p:sp>
              <p:nvSpPr>
                <p:cNvPr id="15" name="Freeform 14"/>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6" name="Rectangle 15"/>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spTree>
    <p:extLst>
      <p:ext uri="{BB962C8B-B14F-4D97-AF65-F5344CB8AC3E}">
        <p14:creationId xmlns:p14="http://schemas.microsoft.com/office/powerpoint/2010/main" val="106266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hidden="1"/>
          <p:cNvGrpSpPr/>
          <p:nvPr/>
        </p:nvGrpSpPr>
        <p:grpSpPr>
          <a:xfrm>
            <a:off x="4400374" y="1533524"/>
            <a:ext cx="9699052" cy="5689118"/>
            <a:chOff x="503238" y="38100"/>
            <a:chExt cx="11425238" cy="6701643"/>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auto">
            <a:xfrm>
              <a:off x="503238" y="5914242"/>
              <a:ext cx="11425238" cy="825501"/>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hidden="1"/>
          <p:cNvGrpSpPr/>
          <p:nvPr/>
        </p:nvGrpSpPr>
        <p:grpSpPr>
          <a:xfrm>
            <a:off x="6553200" y="2708276"/>
            <a:ext cx="5334000" cy="2493963"/>
            <a:chOff x="6553200" y="2708276"/>
            <a:chExt cx="5334000" cy="2493963"/>
          </a:xfrm>
        </p:grpSpPr>
        <p:sp>
          <p:nvSpPr>
            <p:cNvPr id="12" name="Freeform 9"/>
            <p:cNvSpPr>
              <a:spLocks/>
            </p:cNvSpPr>
            <p:nvPr/>
          </p:nvSpPr>
          <p:spPr bwMode="auto">
            <a:xfrm>
              <a:off x="6553200" y="2779713"/>
              <a:ext cx="1463675" cy="2198688"/>
            </a:xfrm>
            <a:custGeom>
              <a:avLst/>
              <a:gdLst>
                <a:gd name="T0" fmla="*/ 154 w 164"/>
                <a:gd name="T1" fmla="*/ 207 h 245"/>
                <a:gd name="T2" fmla="*/ 164 w 164"/>
                <a:gd name="T3" fmla="*/ 226 h 245"/>
                <a:gd name="T4" fmla="*/ 148 w 164"/>
                <a:gd name="T5" fmla="*/ 245 h 245"/>
                <a:gd name="T6" fmla="*/ 135 w 164"/>
                <a:gd name="T7" fmla="*/ 239 h 245"/>
                <a:gd name="T8" fmla="*/ 11 w 164"/>
                <a:gd name="T9" fmla="*/ 142 h 245"/>
                <a:gd name="T10" fmla="*/ 0 w 164"/>
                <a:gd name="T11" fmla="*/ 122 h 245"/>
                <a:gd name="T12" fmla="*/ 11 w 164"/>
                <a:gd name="T13" fmla="*/ 103 h 245"/>
                <a:gd name="T14" fmla="*/ 135 w 164"/>
                <a:gd name="T15" fmla="*/ 5 h 245"/>
                <a:gd name="T16" fmla="*/ 148 w 164"/>
                <a:gd name="T17" fmla="*/ 0 h 245"/>
                <a:gd name="T18" fmla="*/ 164 w 164"/>
                <a:gd name="T19" fmla="*/ 19 h 245"/>
                <a:gd name="T20" fmla="*/ 153 w 164"/>
                <a:gd name="T21" fmla="*/ 38 h 245"/>
                <a:gd name="T22" fmla="*/ 46 w 164"/>
                <a:gd name="T23" fmla="*/ 122 h 245"/>
                <a:gd name="T24" fmla="*/ 154 w 164"/>
                <a:gd name="T25" fmla="*/ 20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45">
                  <a:moveTo>
                    <a:pt x="154" y="207"/>
                  </a:moveTo>
                  <a:cubicBezTo>
                    <a:pt x="160" y="212"/>
                    <a:pt x="164" y="217"/>
                    <a:pt x="164" y="226"/>
                  </a:cubicBezTo>
                  <a:cubicBezTo>
                    <a:pt x="164" y="236"/>
                    <a:pt x="156" y="245"/>
                    <a:pt x="148" y="245"/>
                  </a:cubicBezTo>
                  <a:cubicBezTo>
                    <a:pt x="143" y="245"/>
                    <a:pt x="138" y="242"/>
                    <a:pt x="135" y="239"/>
                  </a:cubicBezTo>
                  <a:cubicBezTo>
                    <a:pt x="11" y="142"/>
                    <a:pt x="11" y="142"/>
                    <a:pt x="11" y="142"/>
                  </a:cubicBezTo>
                  <a:cubicBezTo>
                    <a:pt x="4" y="137"/>
                    <a:pt x="0" y="133"/>
                    <a:pt x="0" y="122"/>
                  </a:cubicBezTo>
                  <a:cubicBezTo>
                    <a:pt x="0" y="112"/>
                    <a:pt x="4" y="108"/>
                    <a:pt x="11" y="103"/>
                  </a:cubicBezTo>
                  <a:cubicBezTo>
                    <a:pt x="135" y="5"/>
                    <a:pt x="135" y="5"/>
                    <a:pt x="135" y="5"/>
                  </a:cubicBezTo>
                  <a:cubicBezTo>
                    <a:pt x="139" y="3"/>
                    <a:pt x="143" y="0"/>
                    <a:pt x="148" y="0"/>
                  </a:cubicBezTo>
                  <a:cubicBezTo>
                    <a:pt x="156" y="0"/>
                    <a:pt x="163" y="9"/>
                    <a:pt x="164" y="19"/>
                  </a:cubicBezTo>
                  <a:cubicBezTo>
                    <a:pt x="164" y="29"/>
                    <a:pt x="159" y="34"/>
                    <a:pt x="153" y="38"/>
                  </a:cubicBezTo>
                  <a:cubicBezTo>
                    <a:pt x="46" y="122"/>
                    <a:pt x="46" y="122"/>
                    <a:pt x="46" y="122"/>
                  </a:cubicBezTo>
                  <a:lnTo>
                    <a:pt x="154" y="207"/>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8451523" y="2708276"/>
              <a:ext cx="1538942" cy="2493963"/>
            </a:xfrm>
            <a:custGeom>
              <a:avLst/>
              <a:gdLst>
                <a:gd name="T0" fmla="*/ 30 w 149"/>
                <a:gd name="T1" fmla="*/ 265 h 278"/>
                <a:gd name="T2" fmla="*/ 15 w 149"/>
                <a:gd name="T3" fmla="*/ 278 h 278"/>
                <a:gd name="T4" fmla="*/ 0 w 149"/>
                <a:gd name="T5" fmla="*/ 261 h 278"/>
                <a:gd name="T6" fmla="*/ 7 w 149"/>
                <a:gd name="T7" fmla="*/ 242 h 278"/>
                <a:gd name="T8" fmla="*/ 120 w 149"/>
                <a:gd name="T9" fmla="*/ 13 h 278"/>
                <a:gd name="T10" fmla="*/ 135 w 149"/>
                <a:gd name="T11" fmla="*/ 0 h 278"/>
                <a:gd name="T12" fmla="*/ 149 w 149"/>
                <a:gd name="T13" fmla="*/ 17 h 278"/>
                <a:gd name="T14" fmla="*/ 146 w 149"/>
                <a:gd name="T15" fmla="*/ 31 h 278"/>
                <a:gd name="T16" fmla="*/ 30 w 149"/>
                <a:gd name="T17" fmla="*/ 26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78">
                  <a:moveTo>
                    <a:pt x="30" y="265"/>
                  </a:moveTo>
                  <a:cubicBezTo>
                    <a:pt x="26" y="273"/>
                    <a:pt x="23" y="278"/>
                    <a:pt x="15" y="278"/>
                  </a:cubicBezTo>
                  <a:cubicBezTo>
                    <a:pt x="8" y="278"/>
                    <a:pt x="0" y="270"/>
                    <a:pt x="0" y="261"/>
                  </a:cubicBezTo>
                  <a:cubicBezTo>
                    <a:pt x="0" y="254"/>
                    <a:pt x="4" y="248"/>
                    <a:pt x="7" y="242"/>
                  </a:cubicBezTo>
                  <a:cubicBezTo>
                    <a:pt x="120" y="13"/>
                    <a:pt x="120" y="13"/>
                    <a:pt x="120" y="13"/>
                  </a:cubicBezTo>
                  <a:cubicBezTo>
                    <a:pt x="123" y="6"/>
                    <a:pt x="127" y="0"/>
                    <a:pt x="135" y="0"/>
                  </a:cubicBezTo>
                  <a:cubicBezTo>
                    <a:pt x="142" y="0"/>
                    <a:pt x="149" y="7"/>
                    <a:pt x="149" y="17"/>
                  </a:cubicBezTo>
                  <a:cubicBezTo>
                    <a:pt x="149" y="22"/>
                    <a:pt x="148" y="27"/>
                    <a:pt x="146" y="31"/>
                  </a:cubicBezTo>
                  <a:lnTo>
                    <a:pt x="30" y="265"/>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10425113" y="2779713"/>
              <a:ext cx="1462087" cy="2198688"/>
            </a:xfrm>
            <a:custGeom>
              <a:avLst/>
              <a:gdLst>
                <a:gd name="T0" fmla="*/ 118 w 164"/>
                <a:gd name="T1" fmla="*/ 122 h 245"/>
                <a:gd name="T2" fmla="*/ 11 w 164"/>
                <a:gd name="T3" fmla="*/ 38 h 245"/>
                <a:gd name="T4" fmla="*/ 0 w 164"/>
                <a:gd name="T5" fmla="*/ 19 h 245"/>
                <a:gd name="T6" fmla="*/ 16 w 164"/>
                <a:gd name="T7" fmla="*/ 0 h 245"/>
                <a:gd name="T8" fmla="*/ 29 w 164"/>
                <a:gd name="T9" fmla="*/ 5 h 245"/>
                <a:gd name="T10" fmla="*/ 153 w 164"/>
                <a:gd name="T11" fmla="*/ 103 h 245"/>
                <a:gd name="T12" fmla="*/ 164 w 164"/>
                <a:gd name="T13" fmla="*/ 122 h 245"/>
                <a:gd name="T14" fmla="*/ 153 w 164"/>
                <a:gd name="T15" fmla="*/ 142 h 245"/>
                <a:gd name="T16" fmla="*/ 29 w 164"/>
                <a:gd name="T17" fmla="*/ 239 h 245"/>
                <a:gd name="T18" fmla="*/ 16 w 164"/>
                <a:gd name="T19" fmla="*/ 245 h 245"/>
                <a:gd name="T20" fmla="*/ 0 w 164"/>
                <a:gd name="T21" fmla="*/ 226 h 245"/>
                <a:gd name="T22" fmla="*/ 10 w 164"/>
                <a:gd name="T23" fmla="*/ 207 h 245"/>
                <a:gd name="T24" fmla="*/ 118 w 164"/>
                <a:gd name="T25" fmla="*/ 12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45">
                  <a:moveTo>
                    <a:pt x="118" y="122"/>
                  </a:moveTo>
                  <a:cubicBezTo>
                    <a:pt x="11" y="38"/>
                    <a:pt x="11" y="38"/>
                    <a:pt x="11" y="38"/>
                  </a:cubicBezTo>
                  <a:cubicBezTo>
                    <a:pt x="5" y="34"/>
                    <a:pt x="0" y="29"/>
                    <a:pt x="0" y="19"/>
                  </a:cubicBezTo>
                  <a:cubicBezTo>
                    <a:pt x="1" y="9"/>
                    <a:pt x="8" y="0"/>
                    <a:pt x="16" y="0"/>
                  </a:cubicBezTo>
                  <a:cubicBezTo>
                    <a:pt x="21" y="0"/>
                    <a:pt x="25" y="3"/>
                    <a:pt x="29" y="5"/>
                  </a:cubicBezTo>
                  <a:cubicBezTo>
                    <a:pt x="153" y="103"/>
                    <a:pt x="153" y="103"/>
                    <a:pt x="153" y="103"/>
                  </a:cubicBezTo>
                  <a:cubicBezTo>
                    <a:pt x="160" y="108"/>
                    <a:pt x="164" y="112"/>
                    <a:pt x="164" y="122"/>
                  </a:cubicBezTo>
                  <a:cubicBezTo>
                    <a:pt x="164" y="133"/>
                    <a:pt x="160" y="137"/>
                    <a:pt x="153" y="142"/>
                  </a:cubicBezTo>
                  <a:cubicBezTo>
                    <a:pt x="29" y="239"/>
                    <a:pt x="29" y="239"/>
                    <a:pt x="29" y="239"/>
                  </a:cubicBezTo>
                  <a:cubicBezTo>
                    <a:pt x="25" y="242"/>
                    <a:pt x="21" y="245"/>
                    <a:pt x="16" y="245"/>
                  </a:cubicBezTo>
                  <a:cubicBezTo>
                    <a:pt x="8" y="245"/>
                    <a:pt x="0" y="236"/>
                    <a:pt x="0" y="226"/>
                  </a:cubicBezTo>
                  <a:cubicBezTo>
                    <a:pt x="0" y="217"/>
                    <a:pt x="4" y="212"/>
                    <a:pt x="10" y="207"/>
                  </a:cubicBezTo>
                  <a:lnTo>
                    <a:pt x="118" y="122"/>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 name="Title 3"/>
          <p:cNvSpPr>
            <a:spLocks noGrp="1"/>
          </p:cNvSpPr>
          <p:nvPr>
            <p:ph type="title"/>
          </p:nvPr>
        </p:nvSpPr>
        <p:spPr/>
        <p:txBody>
          <a:bodyPr/>
          <a:lstStyle/>
          <a:p>
            <a:r>
              <a:rPr lang="en-US" smtClean="0"/>
              <a:t>Office add-ins </a:t>
            </a:r>
            <a:endParaRPr lang="en-US" dirty="0"/>
          </a:p>
        </p:txBody>
      </p:sp>
      <p:sp>
        <p:nvSpPr>
          <p:cNvPr id="16" name="Freeform 15"/>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049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Client_Requested_Slides_v07.potx" id="{0492D173-A16D-43BD-96B6-9CE5C6F3AA54}" vid="{35F9CDE3-B8D7-4E3B-9CE6-477C276981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46</TotalTime>
  <Words>1200</Words>
  <Application>Microsoft Office PowerPoint</Application>
  <PresentationFormat>Custom</PresentationFormat>
  <Paragraphs>259</Paragraphs>
  <Slides>36</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Consolas</vt:lpstr>
      <vt:lpstr>Segoe Light</vt:lpstr>
      <vt:lpstr>Segoe UI</vt:lpstr>
      <vt:lpstr>Segoe UI Black</vt:lpstr>
      <vt:lpstr>Segoe UI Light</vt:lpstr>
      <vt:lpstr>Segoe UI Semibold</vt:lpstr>
      <vt:lpstr>Wingdings</vt:lpstr>
      <vt:lpstr>6-30540_Office_365_CloudRoadShow</vt:lpstr>
      <vt:lpstr>Office 365 development</vt:lpstr>
      <vt:lpstr>Getting started with Office add-ins </vt:lpstr>
      <vt:lpstr>Agenda</vt:lpstr>
      <vt:lpstr>Developer vision</vt:lpstr>
      <vt:lpstr>PowerPoint Presentation</vt:lpstr>
      <vt:lpstr>PowerPoint Presentation</vt:lpstr>
      <vt:lpstr>Modern add-in development</vt:lpstr>
      <vt:lpstr>PowerPoint Presentation</vt:lpstr>
      <vt:lpstr>Office add-ins </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PowerPoint Presentation</vt:lpstr>
      <vt:lpstr>Getting started</vt:lpstr>
      <vt:lpstr>Development options Napa</vt:lpstr>
      <vt:lpstr>Development options Visual Studio</vt:lpstr>
      <vt:lpstr>Development options Other</vt:lpstr>
      <vt:lpstr>Office UI Fabric</vt:lpstr>
      <vt:lpstr>PowerPoint Presentation</vt:lpstr>
      <vt:lpstr>Add-in roadmap</vt:lpstr>
      <vt:lpstr>PowerPoint Presentation</vt:lpstr>
      <vt:lpstr>Summary</vt:lpstr>
      <vt:lpstr>Further reading…</vt:lpstr>
      <vt:lpstr>Developer Program launch</vt:lpstr>
      <vt:lpstr>Engage</vt:lpstr>
      <vt:lpstr>Thank you sponsors!</vt:lpstr>
      <vt:lpstr>PowerPoint Presentation</vt:lpstr>
      <vt:lpstr>Thank you</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Brittany Hart</dc:creator>
  <cp:keywords>MSVID, Brand Guidelines, Branding, Visual Identity, grid</cp:keywords>
  <dc:description>Template: _x000d_
Formatting: _x000d_
Audience Type:</dc:description>
  <cp:lastModifiedBy>Alyssa Jones</cp:lastModifiedBy>
  <cp:revision>8</cp:revision>
  <dcterms:created xsi:type="dcterms:W3CDTF">2016-01-15T20:06:10Z</dcterms:created>
  <dcterms:modified xsi:type="dcterms:W3CDTF">2016-01-20T21:52:59Z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